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82" r:id="rId3"/>
    <p:sldId id="283" r:id="rId4"/>
    <p:sldId id="257" r:id="rId5"/>
    <p:sldId id="258" r:id="rId6"/>
    <p:sldId id="259" r:id="rId7"/>
    <p:sldId id="276" r:id="rId8"/>
    <p:sldId id="277" r:id="rId9"/>
    <p:sldId id="261" r:id="rId10"/>
    <p:sldId id="262" r:id="rId11"/>
    <p:sldId id="280" r:id="rId12"/>
    <p:sldId id="266" r:id="rId13"/>
    <p:sldId id="268" r:id="rId14"/>
    <p:sldId id="267" r:id="rId15"/>
    <p:sldId id="269" r:id="rId16"/>
    <p:sldId id="270" r:id="rId17"/>
    <p:sldId id="271" r:id="rId18"/>
    <p:sldId id="272" r:id="rId19"/>
    <p:sldId id="264" r:id="rId20"/>
    <p:sldId id="279" r:id="rId21"/>
    <p:sldId id="265" r:id="rId22"/>
    <p:sldId id="274" r:id="rId23"/>
    <p:sldId id="275" r:id="rId24"/>
    <p:sldId id="284" r:id="rId25"/>
    <p:sldId id="281" r:id="rId26"/>
  </p:sldIdLst>
  <p:sldSz cx="18288000" cy="10287000"/>
  <p:notesSz cx="6858000" cy="9144000"/>
  <p:embeddedFontLst>
    <p:embeddedFont>
      <p:font typeface="Arial Black" panose="020B0A04020102020204" pitchFamily="34" charset="0"/>
      <p:bold r:id="rId27"/>
    </p:embeddedFont>
    <p:embeddedFont>
      <p:font typeface="Arimo" panose="020B0604020202020204" charset="0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Roboto" panose="02000000000000000000" pitchFamily="2" charset="0"/>
      <p:regular r:id="rId33"/>
      <p:bold r:id="rId34"/>
      <p:italic r:id="rId35"/>
      <p:boldItalic r:id="rId36"/>
    </p:embeddedFont>
    <p:embeddedFont>
      <p:font typeface="Roboto Bold" panose="02000000000000000000" charset="0"/>
      <p:bold r:id="rId37"/>
    </p:embeddedFont>
    <p:embeddedFont>
      <p:font typeface="TT Norms" panose="020B0604020202020204" charset="0"/>
      <p:regular r:id="rId38"/>
    </p:embeddedFont>
    <p:embeddedFont>
      <p:font typeface="TT Norms ExtraBold" panose="020B0604020202020204" charset="0"/>
      <p:bold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1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.sv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4375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6671512" cy="37527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71512" cy="3752726"/>
            </a:xfrm>
            <a:custGeom>
              <a:avLst/>
              <a:gdLst/>
              <a:ahLst/>
              <a:cxnLst/>
              <a:rect l="l" t="t" r="r" b="b"/>
              <a:pathLst>
                <a:path w="6671512" h="3752726">
                  <a:moveTo>
                    <a:pt x="0" y="0"/>
                  </a:moveTo>
                  <a:lnTo>
                    <a:pt x="6671512" y="0"/>
                  </a:lnTo>
                  <a:lnTo>
                    <a:pt x="6671512" y="3752726"/>
                  </a:lnTo>
                  <a:lnTo>
                    <a:pt x="0" y="3752726"/>
                  </a:lnTo>
                  <a:close/>
                </a:path>
              </a:pathLst>
            </a:custGeom>
            <a:solidFill>
              <a:srgbClr val="1D4289">
                <a:alpha val="52941"/>
              </a:srgbClr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104081" y="6246249"/>
            <a:ext cx="20675264" cy="426427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928621">
            <a:off x="2810111" y="6161437"/>
            <a:ext cx="16230600" cy="8155876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 rot="-927868">
            <a:off x="3143894" y="8403548"/>
            <a:ext cx="19019901" cy="7853378"/>
            <a:chOff x="0" y="0"/>
            <a:chExt cx="6938512" cy="286493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938511" cy="2864934"/>
            </a:xfrm>
            <a:custGeom>
              <a:avLst/>
              <a:gdLst/>
              <a:ahLst/>
              <a:cxnLst/>
              <a:rect l="l" t="t" r="r" b="b"/>
              <a:pathLst>
                <a:path w="6938511" h="2864934">
                  <a:moveTo>
                    <a:pt x="0" y="0"/>
                  </a:moveTo>
                  <a:lnTo>
                    <a:pt x="6938511" y="0"/>
                  </a:lnTo>
                  <a:lnTo>
                    <a:pt x="6938511" y="2864934"/>
                  </a:lnTo>
                  <a:lnTo>
                    <a:pt x="0" y="286493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928621">
            <a:off x="4538545" y="7161208"/>
            <a:ext cx="16230600" cy="8155876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 rot="-927868">
            <a:off x="4233038" y="9232558"/>
            <a:ext cx="19019901" cy="7853378"/>
            <a:chOff x="0" y="0"/>
            <a:chExt cx="6938512" cy="286493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938511" cy="2864934"/>
            </a:xfrm>
            <a:custGeom>
              <a:avLst/>
              <a:gdLst/>
              <a:ahLst/>
              <a:cxnLst/>
              <a:rect l="l" t="t" r="r" b="b"/>
              <a:pathLst>
                <a:path w="6938511" h="2864934">
                  <a:moveTo>
                    <a:pt x="0" y="0"/>
                  </a:moveTo>
                  <a:lnTo>
                    <a:pt x="6938511" y="0"/>
                  </a:lnTo>
                  <a:lnTo>
                    <a:pt x="6938511" y="2864934"/>
                  </a:lnTo>
                  <a:lnTo>
                    <a:pt x="0" y="286493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567456" y="6009970"/>
            <a:ext cx="6691844" cy="447775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819384" y="713021"/>
            <a:ext cx="4766724" cy="1242279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752709" y="3208714"/>
            <a:ext cx="12111324" cy="1098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</a:pPr>
            <a:r>
              <a:rPr lang="en-US" sz="6400">
                <a:solidFill>
                  <a:srgbClr val="FFFFFF"/>
                </a:solidFill>
                <a:latin typeface="TT Norms ExtraBold" panose="02000503040000020004"/>
              </a:rPr>
              <a:t>ПРОГРАММА ЛОЯЛЬНОСТИ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52709" y="4202071"/>
            <a:ext cx="14388356" cy="859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5"/>
              </a:lnSpc>
            </a:pPr>
            <a:r>
              <a:rPr lang="en-US" sz="5010">
                <a:solidFill>
                  <a:srgbClr val="FFFFFF"/>
                </a:solidFill>
                <a:latin typeface="TT Norms" panose="02000503030000020003"/>
              </a:rPr>
              <a:t>МОСКОВСКОЙ ФЕДЕРАЦИИ ПРОФСОЮЗОВ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19384" y="9210675"/>
            <a:ext cx="1789471" cy="480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80"/>
              </a:lnSpc>
            </a:pPr>
            <a:r>
              <a:rPr lang="en-US" sz="2845">
                <a:solidFill>
                  <a:srgbClr val="FFFFFF"/>
                </a:solidFill>
                <a:latin typeface="TT Norms" panose="02000503030000020003"/>
              </a:rPr>
              <a:t>2022 ГОД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4375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6671512" cy="37527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71512" cy="3752726"/>
            </a:xfrm>
            <a:custGeom>
              <a:avLst/>
              <a:gdLst/>
              <a:ahLst/>
              <a:cxnLst/>
              <a:rect l="l" t="t" r="r" b="b"/>
              <a:pathLst>
                <a:path w="6671512" h="3752726">
                  <a:moveTo>
                    <a:pt x="0" y="0"/>
                  </a:moveTo>
                  <a:lnTo>
                    <a:pt x="6671512" y="0"/>
                  </a:lnTo>
                  <a:lnTo>
                    <a:pt x="6671512" y="3752726"/>
                  </a:lnTo>
                  <a:lnTo>
                    <a:pt x="0" y="3752726"/>
                  </a:lnTo>
                  <a:close/>
                </a:path>
              </a:pathLst>
            </a:custGeom>
            <a:solidFill>
              <a:srgbClr val="1D4289">
                <a:alpha val="52941"/>
              </a:srgbClr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19384" y="713021"/>
            <a:ext cx="4766724" cy="124227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104081" y="6246249"/>
            <a:ext cx="20675264" cy="4264273"/>
          </a:xfrm>
          <a:prstGeom prst="rect">
            <a:avLst/>
          </a:prstGeom>
        </p:spPr>
      </p:pic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0503046" y="2354217"/>
            <a:ext cx="6320352" cy="6320326"/>
            <a:chOff x="0" y="0"/>
            <a:chExt cx="6350000" cy="63499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424259">
            <a:off x="10381541" y="3857142"/>
            <a:ext cx="6753862" cy="451925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-1104081" y="8984613"/>
            <a:ext cx="3140972" cy="305181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5458109" y="7849970"/>
            <a:ext cx="543853" cy="52841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5251523" y="8574182"/>
            <a:ext cx="206586" cy="200722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752709" y="2782179"/>
            <a:ext cx="12111324" cy="1094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60"/>
              </a:lnSpc>
            </a:pPr>
            <a:r>
              <a:rPr lang="en-US" sz="6400">
                <a:solidFill>
                  <a:srgbClr val="FFFFFF"/>
                </a:solidFill>
                <a:latin typeface="TT Norms ExtraBold" panose="02000503040000020004"/>
              </a:rPr>
              <a:t>ПОЛЬЗА ДЛЯ ВСЕХ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19384" y="3996348"/>
            <a:ext cx="8767423" cy="3366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>
                <a:solidFill>
                  <a:srgbClr val="FEFEFE"/>
                </a:solidFill>
                <a:latin typeface="Roboto" panose="02000000000000000000"/>
              </a:rPr>
              <a:t>Для члена профсоюза это</a:t>
            </a:r>
          </a:p>
          <a:p>
            <a:pPr>
              <a:lnSpc>
                <a:spcPts val="4480"/>
              </a:lnSpc>
            </a:pPr>
            <a:r>
              <a:rPr lang="en-US" sz="3200">
                <a:solidFill>
                  <a:srgbClr val="FEFEFE"/>
                </a:solidFill>
                <a:latin typeface="Arimo" panose="020B0604020202020204"/>
              </a:rPr>
              <a:t>возможность увидеть материальную</a:t>
            </a:r>
          </a:p>
          <a:p>
            <a:pPr>
              <a:lnSpc>
                <a:spcPts val="4480"/>
              </a:lnSpc>
            </a:pPr>
            <a:r>
              <a:rPr lang="en-US" sz="3200">
                <a:solidFill>
                  <a:srgbClr val="FEFEFE"/>
                </a:solidFill>
                <a:latin typeface="Arimo" panose="020B0604020202020204"/>
              </a:rPr>
              <a:t>выгоду членства, а партнеры могут</a:t>
            </a:r>
          </a:p>
          <a:p>
            <a:pPr>
              <a:lnSpc>
                <a:spcPts val="4480"/>
              </a:lnSpc>
            </a:pPr>
            <a:r>
              <a:rPr lang="en-US" sz="3200">
                <a:solidFill>
                  <a:srgbClr val="FEFEFE"/>
                </a:solidFill>
                <a:latin typeface="Arimo" panose="020B0604020202020204"/>
              </a:rPr>
              <a:t>предложить свои услуги</a:t>
            </a:r>
          </a:p>
          <a:p>
            <a:pPr>
              <a:lnSpc>
                <a:spcPts val="4480"/>
              </a:lnSpc>
            </a:pPr>
            <a:r>
              <a:rPr lang="en-US" sz="3200">
                <a:solidFill>
                  <a:srgbClr val="FEFEFE"/>
                </a:solidFill>
                <a:latin typeface="Arimo" panose="020B0604020202020204"/>
              </a:rPr>
              <a:t>заинтересованной целевой</a:t>
            </a:r>
          </a:p>
          <a:p>
            <a:pPr>
              <a:lnSpc>
                <a:spcPts val="4480"/>
              </a:lnSpc>
            </a:pPr>
            <a:r>
              <a:rPr lang="en-US" sz="3200">
                <a:solidFill>
                  <a:srgbClr val="FEFEFE"/>
                </a:solidFill>
                <a:latin typeface="Arimo" panose="020B0604020202020204"/>
              </a:rPr>
              <a:t>аудитории.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9958" b="2391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6671512" cy="37527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71512" cy="3752726"/>
            </a:xfrm>
            <a:custGeom>
              <a:avLst/>
              <a:gdLst/>
              <a:ahLst/>
              <a:cxnLst/>
              <a:rect l="l" t="t" r="r" b="b"/>
              <a:pathLst>
                <a:path w="6671512" h="3752726">
                  <a:moveTo>
                    <a:pt x="0" y="0"/>
                  </a:moveTo>
                  <a:lnTo>
                    <a:pt x="6671512" y="0"/>
                  </a:lnTo>
                  <a:lnTo>
                    <a:pt x="6671512" y="3752726"/>
                  </a:lnTo>
                  <a:lnTo>
                    <a:pt x="0" y="3752726"/>
                  </a:lnTo>
                  <a:close/>
                </a:path>
              </a:pathLst>
            </a:custGeom>
            <a:solidFill>
              <a:srgbClr val="1D4289">
                <a:alpha val="52941"/>
              </a:srgbClr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19384" y="713021"/>
            <a:ext cx="4766724" cy="1242279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752709" y="4099294"/>
            <a:ext cx="1074254" cy="1074254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193632" y="6054594"/>
            <a:ext cx="20675264" cy="4264273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752709" y="5754573"/>
            <a:ext cx="1074254" cy="1074254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752709" y="7341558"/>
            <a:ext cx="1074254" cy="1074254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30211" y="429391"/>
            <a:ext cx="3140972" cy="305181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461025">
            <a:off x="15257936" y="562266"/>
            <a:ext cx="815475" cy="79232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461025">
            <a:off x="14809195" y="1754300"/>
            <a:ext cx="278301" cy="270402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524000" y="2605626"/>
            <a:ext cx="15667618" cy="10579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</a:pPr>
            <a:r>
              <a:rPr lang="ru-RU" sz="6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аудитория Программы лояльности</a:t>
            </a:r>
            <a:endParaRPr lang="en-US" sz="6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276249" y="4367796"/>
            <a:ext cx="15247120" cy="533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dirty="0" err="1">
                <a:solidFill>
                  <a:srgbClr val="FFFFFF"/>
                </a:solidFill>
                <a:latin typeface="Roboto" panose="02000000000000000000"/>
              </a:rPr>
              <a:t>Член</a:t>
            </a:r>
            <a:r>
              <a:rPr lang="en-US" sz="3200" dirty="0">
                <a:solidFill>
                  <a:srgbClr val="FFFFFF"/>
                </a:solidFill>
                <a:latin typeface="Roboto" panose="0200000000000000000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 panose="02000000000000000000"/>
              </a:rPr>
              <a:t>профсоюза</a:t>
            </a:r>
            <a:r>
              <a:rPr lang="en-US" sz="3200" dirty="0">
                <a:solidFill>
                  <a:srgbClr val="FFFFFF"/>
                </a:solidFill>
                <a:latin typeface="Roboto" panose="02000000000000000000"/>
              </a:rPr>
              <a:t> </a:t>
            </a:r>
            <a:r>
              <a:rPr lang="ru-RU" sz="3200" dirty="0">
                <a:solidFill>
                  <a:srgbClr val="FFFFFF"/>
                </a:solidFill>
                <a:latin typeface="Roboto" panose="02000000000000000000"/>
              </a:rPr>
              <a:t>– как физическое лицо</a:t>
            </a:r>
            <a:endParaRPr lang="en-US" sz="3200" dirty="0">
              <a:solidFill>
                <a:srgbClr val="FFFFFF"/>
              </a:solidFill>
              <a:latin typeface="Arimo" panose="020B0604020202020204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2285774" y="5783958"/>
            <a:ext cx="13116151" cy="11106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ru-RU" sz="3200" dirty="0">
                <a:solidFill>
                  <a:srgbClr val="FFFFFF"/>
                </a:solidFill>
                <a:latin typeface="Roboto" panose="02000000000000000000"/>
              </a:rPr>
              <a:t>Председатель первичной профсоюзной организации – как юридическое лицо в интересах ППО</a:t>
            </a:r>
            <a:endParaRPr lang="en-US" sz="3200" dirty="0">
              <a:solidFill>
                <a:srgbClr val="FFFFFF"/>
              </a:solidFill>
              <a:latin typeface="Arimo" panose="020B0604020202020204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2285774" y="7596906"/>
            <a:ext cx="15247120" cy="535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ru-RU" sz="3200" dirty="0">
                <a:solidFill>
                  <a:srgbClr val="FFFFFF"/>
                </a:solidFill>
                <a:latin typeface="Roboto" panose="02000000000000000000"/>
              </a:rPr>
              <a:t>Городской комитет – как крупнейший участник</a:t>
            </a:r>
            <a:endParaRPr lang="en-US" sz="3200" dirty="0">
              <a:solidFill>
                <a:srgbClr val="FFFFFF"/>
              </a:solidFill>
              <a:latin typeface="Roboto" panose="0200000000000000000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096382" y="4048812"/>
            <a:ext cx="310707" cy="1094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60"/>
              </a:lnSpc>
            </a:pPr>
            <a:r>
              <a:rPr lang="en-US" sz="6400">
                <a:solidFill>
                  <a:srgbClr val="233472"/>
                </a:solidFill>
                <a:latin typeface="TT Norms ExtraBold" panose="02000503040000020004"/>
              </a:rPr>
              <a:t>1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58282" y="5682444"/>
            <a:ext cx="310707" cy="1094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60"/>
              </a:lnSpc>
            </a:pPr>
            <a:r>
              <a:rPr lang="en-US" sz="6400">
                <a:solidFill>
                  <a:srgbClr val="233472"/>
                </a:solidFill>
                <a:latin typeface="TT Norms ExtraBold" panose="02000503040000020004"/>
              </a:rPr>
              <a:t>2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48757" y="7269429"/>
            <a:ext cx="310707" cy="1094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60"/>
              </a:lnSpc>
            </a:pPr>
            <a:r>
              <a:rPr lang="en-US" sz="6400" dirty="0">
                <a:solidFill>
                  <a:srgbClr val="233472"/>
                </a:solidFill>
                <a:latin typeface="TT Norms ExtraBold" panose="02000503040000020004"/>
              </a:rPr>
              <a:t>3</a:t>
            </a:r>
          </a:p>
        </p:txBody>
      </p:sp>
      <p:grpSp>
        <p:nvGrpSpPr>
          <p:cNvPr id="23" name="Group 11">
            <a:extLst>
              <a:ext uri="{FF2B5EF4-FFF2-40B4-BE49-F238E27FC236}">
                <a16:creationId xmlns:a16="http://schemas.microsoft.com/office/drawing/2014/main" id="{56A88C40-F29A-21C1-6F52-BE88DC7DA863}"/>
              </a:ext>
            </a:extLst>
          </p:cNvPr>
          <p:cNvGrpSpPr/>
          <p:nvPr/>
        </p:nvGrpSpPr>
        <p:grpSpPr>
          <a:xfrm>
            <a:off x="6324600" y="8638030"/>
            <a:ext cx="1074254" cy="1074254"/>
            <a:chOff x="0" y="0"/>
            <a:chExt cx="6350000" cy="6350000"/>
          </a:xfrm>
        </p:grpSpPr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15017FAB-2D87-FE4F-909B-6F13CC073877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5" name="TextBox 22">
            <a:extLst>
              <a:ext uri="{FF2B5EF4-FFF2-40B4-BE49-F238E27FC236}">
                <a16:creationId xmlns:a16="http://schemas.microsoft.com/office/drawing/2014/main" id="{66C65D91-30AB-1B6F-B960-8F29FF6D1F42}"/>
              </a:ext>
            </a:extLst>
          </p:cNvPr>
          <p:cNvSpPr txBox="1"/>
          <p:nvPr/>
        </p:nvSpPr>
        <p:spPr>
          <a:xfrm>
            <a:off x="6584733" y="8660528"/>
            <a:ext cx="310707" cy="1111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60"/>
              </a:lnSpc>
            </a:pPr>
            <a:r>
              <a:rPr lang="ru-RU" sz="6400" dirty="0">
                <a:solidFill>
                  <a:srgbClr val="233472"/>
                </a:solidFill>
                <a:latin typeface="TT Norms ExtraBold" panose="02000503040000020004"/>
              </a:rPr>
              <a:t>4</a:t>
            </a:r>
            <a:endParaRPr lang="en-US" sz="6400" dirty="0">
              <a:solidFill>
                <a:srgbClr val="233472"/>
              </a:solidFill>
              <a:latin typeface="TT Norms ExtraBold" panose="02000503040000020004"/>
            </a:endParaRPr>
          </a:p>
        </p:txBody>
      </p:sp>
      <p:sp>
        <p:nvSpPr>
          <p:cNvPr id="26" name="TextBox 19">
            <a:extLst>
              <a:ext uri="{FF2B5EF4-FFF2-40B4-BE49-F238E27FC236}">
                <a16:creationId xmlns:a16="http://schemas.microsoft.com/office/drawing/2014/main" id="{7C9F2BAA-04B6-5B4C-3CFE-D13B6A466E5D}"/>
              </a:ext>
            </a:extLst>
          </p:cNvPr>
          <p:cNvSpPr txBox="1"/>
          <p:nvPr/>
        </p:nvSpPr>
        <p:spPr>
          <a:xfrm>
            <a:off x="7778365" y="8907456"/>
            <a:ext cx="15247120" cy="535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ru-RU" sz="3200" dirty="0">
                <a:solidFill>
                  <a:srgbClr val="FFFFFF"/>
                </a:solidFill>
                <a:latin typeface="Roboto" panose="02000000000000000000"/>
              </a:rPr>
              <a:t>Не члены профсоюза</a:t>
            </a:r>
            <a:endParaRPr lang="en-US" sz="3200" dirty="0">
              <a:solidFill>
                <a:srgbClr val="FFFFFF"/>
              </a:solidFill>
              <a:latin typeface="Roboto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390617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B2B4B90-AAA7-464B-B344-D5BC29FD4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414337"/>
            <a:ext cx="18259425" cy="9458325"/>
          </a:xfrm>
          <a:prstGeom prst="rect">
            <a:avLst/>
          </a:prstGeom>
        </p:spPr>
      </p:pic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BC327381-3813-6009-CA38-62232CF27D7D}"/>
              </a:ext>
            </a:extLst>
          </p:cNvPr>
          <p:cNvSpPr/>
          <p:nvPr/>
        </p:nvSpPr>
        <p:spPr>
          <a:xfrm rot="18467001">
            <a:off x="1391761" y="1147878"/>
            <a:ext cx="1066800" cy="3810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738A6D85-012E-2831-C1B7-201DA35A1D63}"/>
              </a:ext>
            </a:extLst>
          </p:cNvPr>
          <p:cNvSpPr/>
          <p:nvPr/>
        </p:nvSpPr>
        <p:spPr>
          <a:xfrm rot="18467001">
            <a:off x="14498162" y="1909879"/>
            <a:ext cx="1066800" cy="3810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блачко с текстом: овальное 1">
            <a:extLst>
              <a:ext uri="{FF2B5EF4-FFF2-40B4-BE49-F238E27FC236}">
                <a16:creationId xmlns:a16="http://schemas.microsoft.com/office/drawing/2014/main" id="{5700FBE7-5F2E-E52D-C406-07D6F5AD2892}"/>
              </a:ext>
            </a:extLst>
          </p:cNvPr>
          <p:cNvSpPr/>
          <p:nvPr/>
        </p:nvSpPr>
        <p:spPr>
          <a:xfrm>
            <a:off x="2388234" y="974714"/>
            <a:ext cx="5715000" cy="2575410"/>
          </a:xfrm>
          <a:prstGeom prst="wedgeEllipseCallout">
            <a:avLst>
              <a:gd name="adj1" fmla="val -46177"/>
              <a:gd name="adj2" fmla="val -626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https://mtuf.ru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75442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EB6D4F1-D975-2A16-DF11-5A883232D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" y="423862"/>
            <a:ext cx="18278475" cy="943927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F98C707-E439-8685-3AA6-F976B657D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0" y="2171700"/>
            <a:ext cx="804742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9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0B9536D-2D6F-6833-7A9C-2ACBA8E24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" y="-114300"/>
            <a:ext cx="18254663" cy="104013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91E483-2C63-9540-8DA6-AB6A257D13B9}"/>
              </a:ext>
            </a:extLst>
          </p:cNvPr>
          <p:cNvSpPr txBox="1"/>
          <p:nvPr/>
        </p:nvSpPr>
        <p:spPr>
          <a:xfrm>
            <a:off x="9982200" y="23241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/>
              <a:t>Иванов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301C0A-EE7D-A314-8995-47A191565791}"/>
              </a:ext>
            </a:extLst>
          </p:cNvPr>
          <p:cNvSpPr txBox="1"/>
          <p:nvPr/>
        </p:nvSpPr>
        <p:spPr>
          <a:xfrm>
            <a:off x="12344400" y="23241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/>
              <a:t>Иван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25E060-DE55-17CE-4728-D814B64FE98F}"/>
              </a:ext>
            </a:extLst>
          </p:cNvPr>
          <p:cNvSpPr txBox="1"/>
          <p:nvPr/>
        </p:nvSpPr>
        <p:spPr>
          <a:xfrm>
            <a:off x="15392400" y="23241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/>
              <a:t>Иванович</a:t>
            </a:r>
          </a:p>
        </p:txBody>
      </p:sp>
    </p:spTree>
    <p:extLst>
      <p:ext uri="{BB962C8B-B14F-4D97-AF65-F5344CB8AC3E}">
        <p14:creationId xmlns:p14="http://schemas.microsoft.com/office/powerpoint/2010/main" val="366012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BE526A-1C12-625D-9A72-B263AD616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" y="-190500"/>
            <a:ext cx="18278475" cy="104584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B9155D-D2E3-3874-D53A-9E86D3DE4619}"/>
              </a:ext>
            </a:extLst>
          </p:cNvPr>
          <p:cNvSpPr txBox="1"/>
          <p:nvPr/>
        </p:nvSpPr>
        <p:spPr>
          <a:xfrm>
            <a:off x="12877800" y="33147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/>
              <a:t>ООО </a:t>
            </a:r>
            <a:r>
              <a:rPr lang="ru-RU" dirty="0" err="1"/>
              <a:t>АнтейРос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05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2407CE8-0C71-97F6-A5F9-4CD9301BB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-114300"/>
            <a:ext cx="18211800" cy="1040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99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4F6E28-155C-5803-537B-A05AAB547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00"/>
            <a:ext cx="18230850" cy="1051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372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7546C1-90A8-80FD-68AE-C5D3E8C05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" y="-114300"/>
            <a:ext cx="18240375" cy="104012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A537A1-D370-6835-B6EA-9393EB2145F2}"/>
              </a:ext>
            </a:extLst>
          </p:cNvPr>
          <p:cNvSpPr txBox="1"/>
          <p:nvPr/>
        </p:nvSpPr>
        <p:spPr>
          <a:xfrm>
            <a:off x="9829800" y="55245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/>
              <a:t>89998887766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26D5AC-4729-FB27-CA4A-4A911E9DAB7D}"/>
              </a:ext>
            </a:extLst>
          </p:cNvPr>
          <p:cNvSpPr txBox="1"/>
          <p:nvPr/>
        </p:nvSpPr>
        <p:spPr>
          <a:xfrm>
            <a:off x="13639800" y="55245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/>
              <a:t>9998887766</a:t>
            </a:r>
            <a:r>
              <a:rPr lang="en-US" dirty="0"/>
              <a:t>@ro.ru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796C324-CBF3-93AF-BB14-876E70DBE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4969" y="7810500"/>
            <a:ext cx="804742" cy="93886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3F8A80F-21B6-B64E-CBD1-5369EB73B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5800" y="6814485"/>
            <a:ext cx="804742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64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69F076-F5F3-717E-158B-2BE9487F2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4516" y="-419100"/>
            <a:ext cx="18510603" cy="1043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16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4375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6671512" cy="37527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71512" cy="3752726"/>
            </a:xfrm>
            <a:custGeom>
              <a:avLst/>
              <a:gdLst/>
              <a:ahLst/>
              <a:cxnLst/>
              <a:rect l="l" t="t" r="r" b="b"/>
              <a:pathLst>
                <a:path w="6671512" h="3752726">
                  <a:moveTo>
                    <a:pt x="0" y="0"/>
                  </a:moveTo>
                  <a:lnTo>
                    <a:pt x="6671512" y="0"/>
                  </a:lnTo>
                  <a:lnTo>
                    <a:pt x="6671512" y="3752726"/>
                  </a:lnTo>
                  <a:lnTo>
                    <a:pt x="0" y="3752726"/>
                  </a:lnTo>
                  <a:close/>
                </a:path>
              </a:pathLst>
            </a:custGeom>
            <a:solidFill>
              <a:srgbClr val="1D4289">
                <a:alpha val="52941"/>
              </a:srgbClr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104081" y="6246249"/>
            <a:ext cx="20675264" cy="426427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928621">
            <a:off x="2810111" y="6161437"/>
            <a:ext cx="16230600" cy="815587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19384" y="713021"/>
            <a:ext cx="4766724" cy="1242279"/>
          </a:xfrm>
          <a:prstGeom prst="rect">
            <a:avLst/>
          </a:prstGeom>
        </p:spPr>
      </p:pic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5A4272B9-80D3-A641-1EDF-E848948B12B0}"/>
              </a:ext>
            </a:extLst>
          </p:cNvPr>
          <p:cNvGraphicFramePr>
            <a:graphicFrameLocks noGrp="1"/>
          </p:cNvGraphicFramePr>
          <p:nvPr/>
        </p:nvGraphicFramePr>
        <p:xfrm>
          <a:off x="533401" y="3178984"/>
          <a:ext cx="17221197" cy="6437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3241265086"/>
                    </a:ext>
                  </a:extLst>
                </a:gridCol>
                <a:gridCol w="3853542">
                  <a:extLst>
                    <a:ext uri="{9D8B030D-6E8A-4147-A177-3AD203B41FA5}">
                      <a16:colId xmlns:a16="http://schemas.microsoft.com/office/drawing/2014/main" val="2569456143"/>
                    </a:ext>
                  </a:extLst>
                </a:gridCol>
                <a:gridCol w="2460171">
                  <a:extLst>
                    <a:ext uri="{9D8B030D-6E8A-4147-A177-3AD203B41FA5}">
                      <a16:colId xmlns:a16="http://schemas.microsoft.com/office/drawing/2014/main" val="4196450160"/>
                    </a:ext>
                  </a:extLst>
                </a:gridCol>
                <a:gridCol w="2460171">
                  <a:extLst>
                    <a:ext uri="{9D8B030D-6E8A-4147-A177-3AD203B41FA5}">
                      <a16:colId xmlns:a16="http://schemas.microsoft.com/office/drawing/2014/main" val="722007248"/>
                    </a:ext>
                  </a:extLst>
                </a:gridCol>
                <a:gridCol w="2460171">
                  <a:extLst>
                    <a:ext uri="{9D8B030D-6E8A-4147-A177-3AD203B41FA5}">
                      <a16:colId xmlns:a16="http://schemas.microsoft.com/office/drawing/2014/main" val="1848459265"/>
                    </a:ext>
                  </a:extLst>
                </a:gridCol>
                <a:gridCol w="2460171">
                  <a:extLst>
                    <a:ext uri="{9D8B030D-6E8A-4147-A177-3AD203B41FA5}">
                      <a16:colId xmlns:a16="http://schemas.microsoft.com/office/drawing/2014/main" val="2951272234"/>
                    </a:ext>
                  </a:extLst>
                </a:gridCol>
                <a:gridCol w="2460171">
                  <a:extLst>
                    <a:ext uri="{9D8B030D-6E8A-4147-A177-3AD203B41FA5}">
                      <a16:colId xmlns:a16="http://schemas.microsoft.com/office/drawing/2014/main" val="902006568"/>
                    </a:ext>
                  </a:extLst>
                </a:gridCol>
              </a:tblGrid>
              <a:tr h="5896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1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8" marR="37548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 b="1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548" marR="3754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baseline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 г.</a:t>
                      </a:r>
                      <a:endParaRPr lang="ru-RU" sz="2800" b="1" baseline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8" marR="3754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 г.</a:t>
                      </a:r>
                      <a:endParaRPr lang="ru-RU" sz="2800" b="1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8" marR="3754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baseline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 г.</a:t>
                      </a:r>
                      <a:endParaRPr lang="ru-RU" sz="2800" b="1" baseline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baseline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 г.</a:t>
                      </a:r>
                      <a:endParaRPr lang="ru-RU" sz="2800" b="1" baseline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01.</a:t>
                      </a:r>
                      <a:r>
                        <a:rPr lang="en-US" sz="2800" b="1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2800" b="1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.2022г.</a:t>
                      </a:r>
                      <a:endParaRPr lang="ru-RU" sz="2800" b="1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9844698"/>
                  </a:ext>
                </a:extLst>
              </a:tr>
              <a:tr h="180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 b="1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8" marR="3754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членских организаций МФП – участников ПЛ</a:t>
                      </a:r>
                      <a:endParaRPr lang="ru-RU" sz="2400" b="1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8" marR="3754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0" b="1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6000" b="1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8" marR="3754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0" b="1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6000" b="1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8" marR="3754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0" b="1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6000" b="1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0" b="1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6000" b="1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0" b="1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 +</a:t>
                      </a:r>
                      <a:r>
                        <a:rPr lang="en-US" sz="6000" b="1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6000" b="1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0" b="1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923653"/>
                  </a:ext>
                </a:extLst>
              </a:tr>
              <a:tr h="180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800" b="1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8" marR="3754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партнеров Программы лояльности МФП</a:t>
                      </a:r>
                      <a:endParaRPr lang="ru-RU" sz="2400" b="1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8" marR="3754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0" b="1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6000" b="1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8" marR="3754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0" b="1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6000" b="1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8" marR="3754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0" b="1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6000" b="1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1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0" b="1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6000" b="1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1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0" b="1" baseline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r>
                        <a:rPr lang="ru-RU" sz="2800" b="1" baseline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baseline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800" b="1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в стадии оформления)</a:t>
                      </a:r>
                      <a:endParaRPr lang="ru-RU" sz="2800" b="1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8268150"/>
                  </a:ext>
                </a:extLst>
              </a:tr>
              <a:tr h="180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baseline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800" b="1" baseline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8" marR="3754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участников Программы лояльности МФП </a:t>
                      </a:r>
                      <a:endParaRPr lang="ru-RU" sz="2400" b="1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(чел.)*</a:t>
                      </a:r>
                      <a:endParaRPr lang="ru-RU" sz="2400" b="1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8" marR="3754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0" b="1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6203</a:t>
                      </a:r>
                      <a:endParaRPr lang="ru-RU" sz="6000" b="1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8" marR="3754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0" b="1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41222</a:t>
                      </a:r>
                      <a:endParaRPr lang="ru-RU" sz="6000" b="1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8" marR="3754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0" b="1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74980</a:t>
                      </a:r>
                      <a:endParaRPr lang="ru-RU" sz="6000" b="1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0" b="1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137560</a:t>
                      </a:r>
                      <a:endParaRPr lang="ru-RU" sz="6000" b="1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0" b="1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212575</a:t>
                      </a:r>
                      <a:endParaRPr lang="ru-RU" sz="6000" b="1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653128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78E999C-2FAE-976A-DE16-D9915E192905}"/>
              </a:ext>
            </a:extLst>
          </p:cNvPr>
          <p:cNvSpPr txBox="1"/>
          <p:nvPr/>
        </p:nvSpPr>
        <p:spPr>
          <a:xfrm>
            <a:off x="5842869" y="459851"/>
            <a:ext cx="11911729" cy="2449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  <a:tabLst>
                <a:tab pos="1493520" algn="l"/>
                <a:tab pos="5346065" algn="ctr"/>
              </a:tabLst>
            </a:pPr>
            <a:r>
              <a:rPr lang="ru-RU" sz="4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развития </a:t>
            </a:r>
          </a:p>
          <a:p>
            <a:pPr indent="450215" algn="ctr">
              <a:lnSpc>
                <a:spcPct val="115000"/>
              </a:lnSpc>
              <a:spcAft>
                <a:spcPts val="1000"/>
              </a:spcAft>
              <a:tabLst>
                <a:tab pos="1493520" algn="l"/>
                <a:tab pos="5346065" algn="ctr"/>
              </a:tabLst>
            </a:pPr>
            <a:r>
              <a:rPr lang="ru-RU" sz="4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лояльности МФП</a:t>
            </a:r>
          </a:p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(2018г. – 2022г.)</a:t>
            </a:r>
          </a:p>
        </p:txBody>
      </p:sp>
    </p:spTree>
    <p:extLst>
      <p:ext uri="{BB962C8B-B14F-4D97-AF65-F5344CB8AC3E}">
        <p14:creationId xmlns:p14="http://schemas.microsoft.com/office/powerpoint/2010/main" val="39930967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2D92FF3-CDA4-14DF-8A27-D5722AAC7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64719" y="-571500"/>
            <a:ext cx="20678913" cy="11430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E8E97CC-9109-C2EA-488B-9DDBD4DB5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229100"/>
            <a:ext cx="6188882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605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6FA24E-3C82-C7FE-E1E6-DA3D6685D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762"/>
            <a:ext cx="18358777" cy="993933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A2E7AA-4EC1-46E3-77C4-30B8CAE18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1028700"/>
            <a:ext cx="804742" cy="93886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34BFCBF-9FD7-07FB-4FB8-FA432BE54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1000124"/>
            <a:ext cx="804742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61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B2E8785-9557-E07A-D914-BDABC0531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" y="0"/>
            <a:ext cx="18221325" cy="10287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A2E7AA-4EC1-46E3-77C4-30B8CAE18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8200" y="3543300"/>
            <a:ext cx="804742" cy="93886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34BFCBF-9FD7-07FB-4FB8-FA432BE54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9029700"/>
            <a:ext cx="804742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47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36DD49-70B2-3368-1BE2-5B4901906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0"/>
            <a:ext cx="182118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9684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4375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6671512" cy="37527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71512" cy="3752726"/>
            </a:xfrm>
            <a:custGeom>
              <a:avLst/>
              <a:gdLst/>
              <a:ahLst/>
              <a:cxnLst/>
              <a:rect l="l" t="t" r="r" b="b"/>
              <a:pathLst>
                <a:path w="6671512" h="3752726">
                  <a:moveTo>
                    <a:pt x="0" y="0"/>
                  </a:moveTo>
                  <a:lnTo>
                    <a:pt x="6671512" y="0"/>
                  </a:lnTo>
                  <a:lnTo>
                    <a:pt x="6671512" y="3752726"/>
                  </a:lnTo>
                  <a:lnTo>
                    <a:pt x="0" y="3752726"/>
                  </a:lnTo>
                  <a:close/>
                </a:path>
              </a:pathLst>
            </a:custGeom>
            <a:solidFill>
              <a:srgbClr val="1D4289">
                <a:alpha val="52941"/>
              </a:srgbClr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104081" y="6246250"/>
            <a:ext cx="20675264" cy="426427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C83BD4C-F5BF-9946-299A-9F8BBD78BA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925" y="389728"/>
            <a:ext cx="4476750" cy="196184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A170732-D49B-584B-2FD8-24244A38B0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86049" y="401978"/>
            <a:ext cx="4455802" cy="197613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B550EDD-870D-A540-67B9-DBD2876EA3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7317" y="2770421"/>
            <a:ext cx="4476750" cy="197613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54094DF-6EE3-6ED2-77E4-5A22203060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0906" y="2779247"/>
            <a:ext cx="4476750" cy="197613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1B56B8B-035B-A669-C09F-7122842FFD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498439" y="2780090"/>
            <a:ext cx="4476750" cy="197167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F89975E-6924-B21D-DA87-E266A4CC033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7262" y="5222993"/>
            <a:ext cx="4476750" cy="204651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62DFB7E-AACD-084D-A47D-1FFA741D33D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83231" y="425490"/>
            <a:ext cx="4476750" cy="196184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31F8A64-0D65-2F9D-9960-700F573025A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14680" y="5231017"/>
            <a:ext cx="4524401" cy="204651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669F8A0-728A-0B9C-ACAB-625A5AB2C28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498439" y="5240645"/>
            <a:ext cx="4524400" cy="209025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E807D3A-2ED4-1A72-CE96-C97AF056B96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2309" y="7701509"/>
            <a:ext cx="4471758" cy="2046514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3AD76E3-5704-3E23-521A-F6D804BA2FB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89017" y="7717390"/>
            <a:ext cx="4550064" cy="205355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FF6D7913-B582-274A-786F-E89C9F0F932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514031" y="7710331"/>
            <a:ext cx="4550064" cy="209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6743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4375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6671512" cy="37527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71512" cy="3752726"/>
            </a:xfrm>
            <a:custGeom>
              <a:avLst/>
              <a:gdLst/>
              <a:ahLst/>
              <a:cxnLst/>
              <a:rect l="l" t="t" r="r" b="b"/>
              <a:pathLst>
                <a:path w="6671512" h="3752726">
                  <a:moveTo>
                    <a:pt x="0" y="0"/>
                  </a:moveTo>
                  <a:lnTo>
                    <a:pt x="6671512" y="0"/>
                  </a:lnTo>
                  <a:lnTo>
                    <a:pt x="6671512" y="3752726"/>
                  </a:lnTo>
                  <a:lnTo>
                    <a:pt x="0" y="3752726"/>
                  </a:lnTo>
                  <a:close/>
                </a:path>
              </a:pathLst>
            </a:custGeom>
            <a:solidFill>
              <a:srgbClr val="1D4289">
                <a:alpha val="52941"/>
              </a:srgbClr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104081" y="6246249"/>
            <a:ext cx="20675264" cy="426427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928621">
            <a:off x="2810111" y="6161437"/>
            <a:ext cx="16230600" cy="8155876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 rot="-927868">
            <a:off x="3143894" y="8403548"/>
            <a:ext cx="19019901" cy="7853378"/>
            <a:chOff x="0" y="0"/>
            <a:chExt cx="6938512" cy="286493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938511" cy="2864934"/>
            </a:xfrm>
            <a:custGeom>
              <a:avLst/>
              <a:gdLst/>
              <a:ahLst/>
              <a:cxnLst/>
              <a:rect l="l" t="t" r="r" b="b"/>
              <a:pathLst>
                <a:path w="6938511" h="2864934">
                  <a:moveTo>
                    <a:pt x="0" y="0"/>
                  </a:moveTo>
                  <a:lnTo>
                    <a:pt x="6938511" y="0"/>
                  </a:lnTo>
                  <a:lnTo>
                    <a:pt x="6938511" y="2864934"/>
                  </a:lnTo>
                  <a:lnTo>
                    <a:pt x="0" y="286493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928621">
            <a:off x="4538545" y="7161208"/>
            <a:ext cx="16230600" cy="8155876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 rot="-927868">
            <a:off x="4233038" y="9232558"/>
            <a:ext cx="19019901" cy="7853378"/>
            <a:chOff x="0" y="0"/>
            <a:chExt cx="6938512" cy="286493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938511" cy="2864934"/>
            </a:xfrm>
            <a:custGeom>
              <a:avLst/>
              <a:gdLst/>
              <a:ahLst/>
              <a:cxnLst/>
              <a:rect l="l" t="t" r="r" b="b"/>
              <a:pathLst>
                <a:path w="6938511" h="2864934">
                  <a:moveTo>
                    <a:pt x="0" y="0"/>
                  </a:moveTo>
                  <a:lnTo>
                    <a:pt x="6938511" y="0"/>
                  </a:lnTo>
                  <a:lnTo>
                    <a:pt x="6938511" y="2864934"/>
                  </a:lnTo>
                  <a:lnTo>
                    <a:pt x="0" y="286493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567456" y="6009970"/>
            <a:ext cx="6691844" cy="447775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819384" y="713021"/>
            <a:ext cx="4766724" cy="1242279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752709" y="3208714"/>
            <a:ext cx="12111324" cy="1098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</a:pPr>
            <a:r>
              <a:rPr lang="en-US" sz="6400">
                <a:solidFill>
                  <a:srgbClr val="FFFFFF"/>
                </a:solidFill>
                <a:latin typeface="TT Norms ExtraBold" panose="02000503040000020004"/>
              </a:rPr>
              <a:t>ПРОГРАММА ЛОЯЛЬНОСТИ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52709" y="4202071"/>
            <a:ext cx="14388356" cy="859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5"/>
              </a:lnSpc>
            </a:pPr>
            <a:r>
              <a:rPr lang="en-US" sz="5010">
                <a:solidFill>
                  <a:srgbClr val="FFFFFF"/>
                </a:solidFill>
                <a:latin typeface="TT Norms" panose="02000503030000020003"/>
              </a:rPr>
              <a:t>МОСКОВСКОЙ ФЕДЕРАЦИИ ПРОФСОЮЗОВ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19384" y="9210675"/>
            <a:ext cx="1789471" cy="480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80"/>
              </a:lnSpc>
            </a:pPr>
            <a:r>
              <a:rPr lang="en-US" sz="2845">
                <a:solidFill>
                  <a:srgbClr val="FFFFFF"/>
                </a:solidFill>
                <a:latin typeface="TT Norms" panose="02000503030000020003"/>
              </a:rPr>
              <a:t>2022 ГОД</a:t>
            </a:r>
          </a:p>
        </p:txBody>
      </p:sp>
    </p:spTree>
    <p:extLst>
      <p:ext uri="{BB962C8B-B14F-4D97-AF65-F5344CB8AC3E}">
        <p14:creationId xmlns:p14="http://schemas.microsoft.com/office/powerpoint/2010/main" val="2761489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9958" b="2391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6671512" cy="37527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71512" cy="3752726"/>
            </a:xfrm>
            <a:custGeom>
              <a:avLst/>
              <a:gdLst/>
              <a:ahLst/>
              <a:cxnLst/>
              <a:rect l="l" t="t" r="r" b="b"/>
              <a:pathLst>
                <a:path w="6671512" h="3752726">
                  <a:moveTo>
                    <a:pt x="0" y="0"/>
                  </a:moveTo>
                  <a:lnTo>
                    <a:pt x="6671512" y="0"/>
                  </a:lnTo>
                  <a:lnTo>
                    <a:pt x="6671512" y="3752726"/>
                  </a:lnTo>
                  <a:lnTo>
                    <a:pt x="0" y="3752726"/>
                  </a:lnTo>
                  <a:close/>
                </a:path>
              </a:pathLst>
            </a:custGeom>
            <a:solidFill>
              <a:srgbClr val="1D4289">
                <a:alpha val="52941"/>
              </a:srgbClr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19384" y="713021"/>
            <a:ext cx="4766724" cy="124227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193632" y="6054594"/>
            <a:ext cx="20675264" cy="426427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30211" y="429391"/>
            <a:ext cx="3140972" cy="305181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461025">
            <a:off x="15257936" y="562266"/>
            <a:ext cx="815475" cy="79232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461025">
            <a:off x="14809195" y="1754300"/>
            <a:ext cx="278301" cy="270402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066800" y="2533969"/>
            <a:ext cx="15667618" cy="10579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</a:pPr>
            <a:r>
              <a:rPr lang="ru-RU" sz="6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Партнёры ПЛ МФП в гуманитарных акциях:</a:t>
            </a:r>
            <a:endParaRPr lang="en-US" sz="6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261961" y="3991123"/>
            <a:ext cx="14153962" cy="57199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indent="-514350">
              <a:lnSpc>
                <a:spcPts val="4480"/>
              </a:lnSpc>
              <a:buAutoNum type="arabicPeriod"/>
            </a:pPr>
            <a:r>
              <a:rPr lang="ru-RU" sz="3200" dirty="0">
                <a:solidFill>
                  <a:srgbClr val="FFFFFF"/>
                </a:solidFill>
                <a:latin typeface="Roboto" panose="02000000000000000000"/>
              </a:rPr>
              <a:t>Стоматологическая клиника «</a:t>
            </a:r>
            <a:r>
              <a:rPr lang="ru-RU" sz="3200" dirty="0" err="1">
                <a:solidFill>
                  <a:srgbClr val="FFFFFF"/>
                </a:solidFill>
                <a:latin typeface="Roboto" panose="02000000000000000000"/>
              </a:rPr>
              <a:t>Дарус</a:t>
            </a:r>
            <a:r>
              <a:rPr lang="ru-RU" sz="3200" dirty="0">
                <a:solidFill>
                  <a:srgbClr val="FFFFFF"/>
                </a:solidFill>
                <a:latin typeface="Roboto" panose="02000000000000000000"/>
              </a:rPr>
              <a:t> </a:t>
            </a:r>
            <a:r>
              <a:rPr lang="ru-RU" sz="3200" dirty="0" err="1">
                <a:solidFill>
                  <a:srgbClr val="FFFFFF"/>
                </a:solidFill>
                <a:latin typeface="Roboto" panose="02000000000000000000"/>
              </a:rPr>
              <a:t>Дент</a:t>
            </a:r>
            <a:r>
              <a:rPr lang="ru-RU" sz="3200" dirty="0">
                <a:solidFill>
                  <a:srgbClr val="FFFFFF"/>
                </a:solidFill>
                <a:latin typeface="Roboto" panose="02000000000000000000"/>
              </a:rPr>
              <a:t>»</a:t>
            </a:r>
          </a:p>
          <a:p>
            <a:pPr marL="514350" indent="-514350">
              <a:lnSpc>
                <a:spcPts val="4480"/>
              </a:lnSpc>
              <a:buAutoNum type="arabicPeriod"/>
            </a:pPr>
            <a:r>
              <a:rPr lang="ru-RU" sz="3200" dirty="0">
                <a:solidFill>
                  <a:srgbClr val="FFFFFF"/>
                </a:solidFill>
                <a:latin typeface="Roboto" panose="02000000000000000000"/>
              </a:rPr>
              <a:t>«</a:t>
            </a:r>
            <a:r>
              <a:rPr lang="ru-RU" sz="3200" dirty="0" err="1">
                <a:solidFill>
                  <a:srgbClr val="FFFFFF"/>
                </a:solidFill>
                <a:latin typeface="Roboto" panose="02000000000000000000"/>
              </a:rPr>
              <a:t>Совкомбанк</a:t>
            </a:r>
            <a:r>
              <a:rPr lang="ru-RU" sz="3200" dirty="0">
                <a:solidFill>
                  <a:srgbClr val="FFFFFF"/>
                </a:solidFill>
                <a:latin typeface="Roboto" panose="02000000000000000000"/>
              </a:rPr>
              <a:t> страхование»</a:t>
            </a:r>
          </a:p>
          <a:p>
            <a:pPr marL="514350" indent="-514350">
              <a:lnSpc>
                <a:spcPts val="4480"/>
              </a:lnSpc>
              <a:buAutoNum type="arabicPeriod"/>
            </a:pPr>
            <a:r>
              <a:rPr lang="ru-RU" sz="3200" dirty="0">
                <a:solidFill>
                  <a:srgbClr val="FFFFFF"/>
                </a:solidFill>
                <a:latin typeface="Roboto" panose="02000000000000000000"/>
              </a:rPr>
              <a:t>«Первая консервная компания»</a:t>
            </a:r>
          </a:p>
          <a:p>
            <a:pPr marL="514350" indent="-514350">
              <a:lnSpc>
                <a:spcPts val="4480"/>
              </a:lnSpc>
              <a:buAutoNum type="arabicPeriod"/>
            </a:pPr>
            <a:r>
              <a:rPr lang="ru-RU" sz="3200" dirty="0">
                <a:solidFill>
                  <a:srgbClr val="FFFFFF"/>
                </a:solidFill>
                <a:latin typeface="Roboto" panose="02000000000000000000"/>
              </a:rPr>
              <a:t>«Центр развития культуры»  -  Генеральный партнёр ПЛ</a:t>
            </a:r>
          </a:p>
          <a:p>
            <a:pPr marL="514350" indent="-514350">
              <a:lnSpc>
                <a:spcPts val="4480"/>
              </a:lnSpc>
              <a:buAutoNum type="arabicPeriod"/>
            </a:pPr>
            <a:r>
              <a:rPr lang="ru-RU" sz="3200" dirty="0">
                <a:solidFill>
                  <a:srgbClr val="FFFFFF"/>
                </a:solidFill>
                <a:latin typeface="Roboto" panose="02000000000000000000"/>
              </a:rPr>
              <a:t>Компания «</a:t>
            </a:r>
            <a:r>
              <a:rPr lang="ru-RU" sz="3200" dirty="0" err="1">
                <a:solidFill>
                  <a:srgbClr val="FFFFFF"/>
                </a:solidFill>
                <a:latin typeface="Roboto" panose="02000000000000000000"/>
              </a:rPr>
              <a:t>Поеехали.рф</a:t>
            </a:r>
            <a:r>
              <a:rPr lang="ru-RU" sz="3200" dirty="0">
                <a:solidFill>
                  <a:srgbClr val="FFFFFF"/>
                </a:solidFill>
                <a:latin typeface="Roboto" panose="02000000000000000000"/>
              </a:rPr>
              <a:t>»</a:t>
            </a:r>
          </a:p>
          <a:p>
            <a:pPr marL="514350" indent="-514350">
              <a:lnSpc>
                <a:spcPts val="4480"/>
              </a:lnSpc>
              <a:buAutoNum type="arabicPeriod"/>
            </a:pPr>
            <a:r>
              <a:rPr lang="ru-RU" sz="3200" dirty="0">
                <a:solidFill>
                  <a:srgbClr val="FFFFFF"/>
                </a:solidFill>
                <a:latin typeface="Roboto" panose="02000000000000000000"/>
              </a:rPr>
              <a:t>Санаторий «Затишье»</a:t>
            </a:r>
          </a:p>
          <a:p>
            <a:pPr marL="514350" indent="-514350">
              <a:lnSpc>
                <a:spcPts val="4480"/>
              </a:lnSpc>
              <a:buAutoNum type="arabicPeriod"/>
            </a:pPr>
            <a:r>
              <a:rPr lang="ru-RU" sz="3200" dirty="0">
                <a:solidFill>
                  <a:srgbClr val="FFFFFF"/>
                </a:solidFill>
                <a:latin typeface="Roboto" panose="02000000000000000000"/>
              </a:rPr>
              <a:t>Риэлторское агентство «Миэль»</a:t>
            </a:r>
          </a:p>
          <a:p>
            <a:pPr marL="514350" indent="-514350">
              <a:lnSpc>
                <a:spcPts val="4480"/>
              </a:lnSpc>
              <a:buAutoNum type="arabicPeriod"/>
            </a:pPr>
            <a:r>
              <a:rPr lang="ru-RU" sz="3200" dirty="0">
                <a:solidFill>
                  <a:srgbClr val="FFFFFF"/>
                </a:solidFill>
                <a:latin typeface="Roboto" panose="02000000000000000000"/>
              </a:rPr>
              <a:t>Компания «</a:t>
            </a:r>
            <a:r>
              <a:rPr lang="en-US" sz="3200" dirty="0" err="1">
                <a:solidFill>
                  <a:srgbClr val="FFFFFF"/>
                </a:solidFill>
                <a:latin typeface="Roboto" panose="02000000000000000000"/>
              </a:rPr>
              <a:t>Foodry</a:t>
            </a:r>
            <a:r>
              <a:rPr lang="ru-RU" sz="3200" dirty="0">
                <a:solidFill>
                  <a:srgbClr val="FFFFFF"/>
                </a:solidFill>
                <a:latin typeface="Roboto" panose="02000000000000000000"/>
              </a:rPr>
              <a:t>»</a:t>
            </a:r>
          </a:p>
          <a:p>
            <a:pPr>
              <a:lnSpc>
                <a:spcPts val="4480"/>
              </a:lnSpc>
            </a:pPr>
            <a:r>
              <a:rPr lang="ru-RU" sz="3200" dirty="0">
                <a:solidFill>
                  <a:srgbClr val="FFFFFF"/>
                </a:solidFill>
                <a:latin typeface="Roboto" panose="02000000000000000000"/>
              </a:rPr>
              <a:t>И другие…</a:t>
            </a:r>
          </a:p>
          <a:p>
            <a:pPr marL="514350" indent="-514350">
              <a:lnSpc>
                <a:spcPts val="4480"/>
              </a:lnSpc>
              <a:buAutoNum type="arabicPeriod"/>
            </a:pPr>
            <a:endParaRPr lang="en-US" sz="3200" dirty="0">
              <a:solidFill>
                <a:srgbClr val="FFFFFF"/>
              </a:solidFill>
              <a:latin typeface="Arimo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54126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4375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6671512" cy="37527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71512" cy="3752726"/>
            </a:xfrm>
            <a:custGeom>
              <a:avLst/>
              <a:gdLst/>
              <a:ahLst/>
              <a:cxnLst/>
              <a:rect l="l" t="t" r="r" b="b"/>
              <a:pathLst>
                <a:path w="6671512" h="3752726">
                  <a:moveTo>
                    <a:pt x="0" y="0"/>
                  </a:moveTo>
                  <a:lnTo>
                    <a:pt x="6671512" y="0"/>
                  </a:lnTo>
                  <a:lnTo>
                    <a:pt x="6671512" y="3752726"/>
                  </a:lnTo>
                  <a:lnTo>
                    <a:pt x="0" y="3752726"/>
                  </a:lnTo>
                  <a:close/>
                </a:path>
              </a:pathLst>
            </a:custGeom>
            <a:solidFill>
              <a:srgbClr val="1D4289">
                <a:alpha val="52941"/>
              </a:srgbClr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19384" y="713021"/>
            <a:ext cx="4766724" cy="124227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104081" y="6246249"/>
            <a:ext cx="20675264" cy="4264273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16015556" y="3234049"/>
            <a:ext cx="5518563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diamond" w="lg" len="lg"/>
            <a:tailEnd type="diamond" w="lg" len="lg"/>
          </a:ln>
        </p:spPr>
      </p:sp>
      <p:sp>
        <p:nvSpPr>
          <p:cNvPr id="8" name="AutoShape 8"/>
          <p:cNvSpPr/>
          <p:nvPr/>
        </p:nvSpPr>
        <p:spPr>
          <a:xfrm>
            <a:off x="16919407" y="5704665"/>
            <a:ext cx="649224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diamond" w="lg" len="lg"/>
            <a:tailEnd type="diamond" w="lg" len="lg"/>
          </a:ln>
        </p:spPr>
      </p:sp>
      <p:sp>
        <p:nvSpPr>
          <p:cNvPr id="9" name="AutoShape 9"/>
          <p:cNvSpPr/>
          <p:nvPr/>
        </p:nvSpPr>
        <p:spPr>
          <a:xfrm>
            <a:off x="16234911" y="8453471"/>
            <a:ext cx="649224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diamond" w="lg" len="lg"/>
            <a:tailEnd type="diamond" w="lg" len="lg"/>
          </a:ln>
        </p:spPr>
      </p:sp>
      <p:grpSp>
        <p:nvGrpSpPr>
          <p:cNvPr id="10" name="Group 10"/>
          <p:cNvGrpSpPr/>
          <p:nvPr/>
        </p:nvGrpSpPr>
        <p:grpSpPr>
          <a:xfrm>
            <a:off x="339738" y="2834757"/>
            <a:ext cx="9164720" cy="5246370"/>
            <a:chOff x="0" y="0"/>
            <a:chExt cx="3343315" cy="191389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343315" cy="1913890"/>
            </a:xfrm>
            <a:custGeom>
              <a:avLst/>
              <a:gdLst/>
              <a:ahLst/>
              <a:cxnLst/>
              <a:rect l="l" t="t" r="r" b="b"/>
              <a:pathLst>
                <a:path w="3343315" h="1913890">
                  <a:moveTo>
                    <a:pt x="3218855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18855" y="0"/>
                  </a:lnTo>
                  <a:cubicBezTo>
                    <a:pt x="3287435" y="0"/>
                    <a:pt x="3343315" y="55880"/>
                    <a:pt x="3343315" y="124460"/>
                  </a:cubicBezTo>
                  <a:lnTo>
                    <a:pt x="3343315" y="1789430"/>
                  </a:lnTo>
                  <a:cubicBezTo>
                    <a:pt x="3343315" y="1858010"/>
                    <a:pt x="3287435" y="1913890"/>
                    <a:pt x="3218855" y="19138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11519544" y="5896166"/>
            <a:ext cx="4518567" cy="4708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35"/>
              </a:lnSpc>
              <a:spcBef>
                <a:spcPct val="0"/>
              </a:spcBef>
            </a:pPr>
            <a:r>
              <a:rPr lang="en-US" sz="2740" dirty="0">
                <a:solidFill>
                  <a:srgbClr val="FFFFFF"/>
                </a:solidFill>
                <a:latin typeface="TT Norms" panose="02000503030000020003"/>
              </a:rPr>
              <a:t>СКИДКИ И АКЦИИ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026791" y="4834238"/>
            <a:ext cx="4130024" cy="11010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20"/>
              </a:lnSpc>
              <a:spcBef>
                <a:spcPct val="0"/>
              </a:spcBef>
            </a:pPr>
            <a:r>
              <a:rPr lang="en-US" sz="6370" dirty="0">
                <a:solidFill>
                  <a:srgbClr val="FFFFFF"/>
                </a:solidFill>
                <a:latin typeface="TT Norms ExtraBold" panose="02000503040000020004"/>
              </a:rPr>
              <a:t>ДО </a:t>
            </a:r>
            <a:r>
              <a:rPr lang="ru-RU" sz="6370" dirty="0">
                <a:solidFill>
                  <a:srgbClr val="FFFFFF"/>
                </a:solidFill>
                <a:latin typeface="TT Norms ExtraBold" panose="02000503040000020004"/>
              </a:rPr>
              <a:t>10 </a:t>
            </a:r>
            <a:r>
              <a:rPr lang="en-US" sz="6370" dirty="0">
                <a:solidFill>
                  <a:srgbClr val="FFFFFF"/>
                </a:solidFill>
                <a:latin typeface="TT Norms ExtraBold" panose="02000503040000020004"/>
              </a:rPr>
              <a:t>0</a:t>
            </a:r>
            <a:r>
              <a:rPr lang="ru-RU" sz="6370" dirty="0">
                <a:solidFill>
                  <a:srgbClr val="FFFFFF"/>
                </a:solidFill>
                <a:latin typeface="TT Norms ExtraBold" panose="02000503040000020004"/>
              </a:rPr>
              <a:t> </a:t>
            </a:r>
            <a:r>
              <a:rPr lang="en-US" sz="6370" dirty="0">
                <a:solidFill>
                  <a:srgbClr val="FFFFFF"/>
                </a:solidFill>
                <a:latin typeface="TT Norms ExtraBold" panose="02000503040000020004"/>
              </a:rPr>
              <a:t>%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19384" y="2782179"/>
            <a:ext cx="6691821" cy="1094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60"/>
              </a:lnSpc>
            </a:pPr>
            <a:r>
              <a:rPr lang="en-US" sz="6400">
                <a:solidFill>
                  <a:srgbClr val="213D8D"/>
                </a:solidFill>
                <a:latin typeface="TT Norms ExtraBold" panose="02000503040000020004"/>
              </a:rPr>
              <a:t>О ПРОГРАММЕ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19384" y="3936365"/>
            <a:ext cx="8324616" cy="3997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213D8D"/>
                </a:solidFill>
                <a:latin typeface="Roboto Bold"/>
              </a:rPr>
              <a:t>Программа</a:t>
            </a:r>
            <a:r>
              <a:rPr lang="en-US" sz="3200" dirty="0">
                <a:solidFill>
                  <a:srgbClr val="213D8D"/>
                </a:solidFill>
                <a:latin typeface="Roboto Bold"/>
              </a:rPr>
              <a:t> </a:t>
            </a:r>
            <a:r>
              <a:rPr lang="ru-RU" sz="3200" dirty="0">
                <a:solidFill>
                  <a:srgbClr val="213D8D"/>
                </a:solidFill>
                <a:latin typeface="Roboto Bold"/>
              </a:rPr>
              <a:t>л</a:t>
            </a:r>
            <a:r>
              <a:rPr lang="en-US" sz="3200" dirty="0" err="1">
                <a:solidFill>
                  <a:srgbClr val="213D8D"/>
                </a:solidFill>
                <a:latin typeface="Roboto Bold"/>
              </a:rPr>
              <a:t>ояльности</a:t>
            </a:r>
            <a:r>
              <a:rPr lang="en-US" sz="3200" dirty="0">
                <a:solidFill>
                  <a:srgbClr val="213D8D"/>
                </a:solidFill>
                <a:latin typeface="Roboto Bold"/>
              </a:rPr>
              <a:t> </a:t>
            </a:r>
            <a:r>
              <a:rPr lang="en-US" sz="3200" dirty="0" err="1">
                <a:solidFill>
                  <a:srgbClr val="213D8D"/>
                </a:solidFill>
                <a:latin typeface="Roboto Bold"/>
              </a:rPr>
              <a:t>Московской</a:t>
            </a:r>
            <a:r>
              <a:rPr lang="en-US" sz="3200" dirty="0">
                <a:solidFill>
                  <a:srgbClr val="213D8D"/>
                </a:solidFill>
                <a:latin typeface="Roboto Bold"/>
              </a:rPr>
              <a:t> </a:t>
            </a:r>
            <a:r>
              <a:rPr lang="en-US" sz="3200" dirty="0" err="1">
                <a:solidFill>
                  <a:srgbClr val="213D8D"/>
                </a:solidFill>
                <a:latin typeface="Roboto Bold"/>
              </a:rPr>
              <a:t>Федерации</a:t>
            </a:r>
            <a:r>
              <a:rPr lang="en-US" sz="3200" dirty="0">
                <a:solidFill>
                  <a:srgbClr val="213D8D"/>
                </a:solidFill>
                <a:latin typeface="Roboto Bold"/>
              </a:rPr>
              <a:t> </a:t>
            </a:r>
            <a:r>
              <a:rPr lang="en-US" sz="3200" dirty="0" err="1">
                <a:solidFill>
                  <a:srgbClr val="213D8D"/>
                </a:solidFill>
                <a:latin typeface="Roboto Bold"/>
              </a:rPr>
              <a:t>профсоюзов</a:t>
            </a:r>
            <a:r>
              <a:rPr lang="en-US" sz="3200" dirty="0">
                <a:solidFill>
                  <a:srgbClr val="213D8D"/>
                </a:solidFill>
                <a:latin typeface="Roboto" panose="02000000000000000000"/>
              </a:rPr>
              <a:t> –</a:t>
            </a:r>
            <a:r>
              <a:rPr lang="ru-RU" sz="3200" dirty="0">
                <a:solidFill>
                  <a:srgbClr val="213D8D"/>
                </a:solidFill>
                <a:latin typeface="Roboto" panose="02000000000000000000"/>
              </a:rPr>
              <a:t> это комплекс привилегий, направленный на повышение уровня благосостояния профсоюзных организаций города Москвы и их членов, путем получения особых условий при приобретении товаров и услуг.</a:t>
            </a:r>
            <a:endParaRPr lang="en-US" sz="3200" dirty="0">
              <a:solidFill>
                <a:srgbClr val="213D8D"/>
              </a:solidFill>
              <a:latin typeface="Roboto" panose="0200000000000000000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248082" y="7511995"/>
            <a:ext cx="5471752" cy="12467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090"/>
              </a:lnSpc>
              <a:spcBef>
                <a:spcPct val="0"/>
              </a:spcBef>
            </a:pPr>
            <a:r>
              <a:rPr lang="en-US" sz="7205" dirty="0">
                <a:solidFill>
                  <a:srgbClr val="FFFFFF"/>
                </a:solidFill>
                <a:latin typeface="TT Norms ExtraBold" panose="02000503040000020004"/>
              </a:rPr>
              <a:t>БОЛЕЕ </a:t>
            </a:r>
            <a:r>
              <a:rPr lang="en-US" sz="7205" dirty="0">
                <a:solidFill>
                  <a:srgbClr val="FFFFFF"/>
                </a:solidFill>
                <a:latin typeface="Arial Black" panose="020B0A04020102020204" pitchFamily="34" charset="0"/>
              </a:rPr>
              <a:t>100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594057" y="8691792"/>
            <a:ext cx="4779802" cy="511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0"/>
              </a:lnSpc>
              <a:spcBef>
                <a:spcPct val="0"/>
              </a:spcBef>
            </a:pPr>
            <a:r>
              <a:rPr lang="en-US" sz="2990" dirty="0">
                <a:solidFill>
                  <a:srgbClr val="FFFFFF"/>
                </a:solidFill>
                <a:latin typeface="TT Norms" panose="02000503030000020003"/>
              </a:rPr>
              <a:t>КОМПАНИЙ ПАРТНЕРОВ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486275" y="2099756"/>
            <a:ext cx="5048250" cy="10826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95"/>
              </a:lnSpc>
              <a:spcBef>
                <a:spcPct val="0"/>
              </a:spcBef>
            </a:pPr>
            <a:r>
              <a:rPr lang="ru-RU" sz="6425" dirty="0">
                <a:solidFill>
                  <a:srgbClr val="FFFFFF"/>
                </a:solidFill>
                <a:latin typeface="Arial Black" panose="020B0A04020102020204" pitchFamily="34" charset="0"/>
              </a:rPr>
              <a:t>17</a:t>
            </a:r>
            <a:endParaRPr lang="en-US" sz="6425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TextBox 12"/>
          <p:cNvSpPr txBox="1"/>
          <p:nvPr/>
        </p:nvSpPr>
        <p:spPr>
          <a:xfrm>
            <a:off x="10751796" y="3197817"/>
            <a:ext cx="4793615" cy="4914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35"/>
              </a:lnSpc>
              <a:spcBef>
                <a:spcPct val="0"/>
              </a:spcBef>
            </a:pPr>
            <a:r>
              <a:rPr lang="ru-RU" altLang="en-US" sz="2740" dirty="0">
                <a:solidFill>
                  <a:srgbClr val="FFFFFF"/>
                </a:solidFill>
                <a:latin typeface="TT Norms" panose="02000503030000020003"/>
              </a:rPr>
              <a:t>РАЗЛИЧНЫХ КАТЕГОРИЙ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086" t="27564" r="2999" b="1960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6671512" cy="37527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71512" cy="3752726"/>
            </a:xfrm>
            <a:custGeom>
              <a:avLst/>
              <a:gdLst/>
              <a:ahLst/>
              <a:cxnLst/>
              <a:rect l="l" t="t" r="r" b="b"/>
              <a:pathLst>
                <a:path w="6671512" h="3752726">
                  <a:moveTo>
                    <a:pt x="0" y="0"/>
                  </a:moveTo>
                  <a:lnTo>
                    <a:pt x="6671512" y="0"/>
                  </a:lnTo>
                  <a:lnTo>
                    <a:pt x="6671512" y="3752726"/>
                  </a:lnTo>
                  <a:lnTo>
                    <a:pt x="0" y="3752726"/>
                  </a:lnTo>
                  <a:close/>
                </a:path>
              </a:pathLst>
            </a:custGeom>
            <a:solidFill>
              <a:srgbClr val="1D4289">
                <a:alpha val="52941"/>
              </a:srgbClr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19384" y="713021"/>
            <a:ext cx="4766724" cy="124227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193632" y="6071474"/>
            <a:ext cx="20675264" cy="4264273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7763786" y="5393052"/>
            <a:ext cx="1469766" cy="1469766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96048">
            <a:off x="8148851" y="1740831"/>
            <a:ext cx="5687773" cy="8957123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14324813" y="411480"/>
            <a:ext cx="5246370" cy="9526754"/>
            <a:chOff x="0" y="0"/>
            <a:chExt cx="1913890" cy="347538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13890" cy="3475386"/>
            </a:xfrm>
            <a:custGeom>
              <a:avLst/>
              <a:gdLst/>
              <a:ahLst/>
              <a:cxnLst/>
              <a:rect l="l" t="t" r="r" b="b"/>
              <a:pathLst>
                <a:path w="1913890" h="3475386">
                  <a:moveTo>
                    <a:pt x="1789430" y="3475386"/>
                  </a:moveTo>
                  <a:lnTo>
                    <a:pt x="124460" y="3475386"/>
                  </a:lnTo>
                  <a:cubicBezTo>
                    <a:pt x="55880" y="3475386"/>
                    <a:pt x="0" y="3419506"/>
                    <a:pt x="0" y="335092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3350926"/>
                  </a:lnTo>
                  <a:cubicBezTo>
                    <a:pt x="1913890" y="3419506"/>
                    <a:pt x="1858010" y="3475386"/>
                    <a:pt x="1789430" y="3475386"/>
                  </a:cubicBezTo>
                  <a:close/>
                </a:path>
              </a:pathLst>
            </a:custGeom>
            <a:solidFill>
              <a:srgbClr val="FFFFFF">
                <a:alpha val="10980"/>
              </a:srgbClr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4324813" y="1888605"/>
            <a:ext cx="4547319" cy="489883"/>
            <a:chOff x="0" y="0"/>
            <a:chExt cx="6259787" cy="67436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259787" cy="674368"/>
            </a:xfrm>
            <a:custGeom>
              <a:avLst/>
              <a:gdLst/>
              <a:ahLst/>
              <a:cxnLst/>
              <a:rect l="l" t="t" r="r" b="b"/>
              <a:pathLst>
                <a:path w="6259787" h="674368">
                  <a:moveTo>
                    <a:pt x="6135327" y="674367"/>
                  </a:moveTo>
                  <a:lnTo>
                    <a:pt x="124460" y="674367"/>
                  </a:lnTo>
                  <a:cubicBezTo>
                    <a:pt x="55880" y="674367"/>
                    <a:pt x="0" y="618487"/>
                    <a:pt x="0" y="5499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135327" y="0"/>
                  </a:lnTo>
                  <a:cubicBezTo>
                    <a:pt x="6203907" y="0"/>
                    <a:pt x="6259787" y="55880"/>
                    <a:pt x="6259787" y="124460"/>
                  </a:cubicBezTo>
                  <a:lnTo>
                    <a:pt x="6259787" y="549908"/>
                  </a:lnTo>
                  <a:cubicBezTo>
                    <a:pt x="6259787" y="618488"/>
                    <a:pt x="6203907" y="674368"/>
                    <a:pt x="6135327" y="674368"/>
                  </a:cubicBezTo>
                  <a:close/>
                </a:path>
              </a:pathLst>
            </a:custGeom>
            <a:solidFill>
              <a:srgbClr val="FEFEFE">
                <a:alpha val="33725"/>
              </a:srgbClr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7496848" y="2133546"/>
            <a:ext cx="475773" cy="615706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752709" y="2782179"/>
            <a:ext cx="12111324" cy="2228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60"/>
              </a:lnSpc>
            </a:pPr>
            <a:r>
              <a:rPr lang="en-US" sz="6400">
                <a:solidFill>
                  <a:srgbClr val="FFFFFF"/>
                </a:solidFill>
                <a:latin typeface="TT Norms ExtraBold" panose="02000503040000020004"/>
              </a:rPr>
              <a:t>ПРОФСОЮЗНЫЕ</a:t>
            </a:r>
          </a:p>
          <a:p>
            <a:pPr>
              <a:lnSpc>
                <a:spcPts val="8960"/>
              </a:lnSpc>
            </a:pPr>
            <a:r>
              <a:rPr lang="en-US" sz="6400">
                <a:solidFill>
                  <a:srgbClr val="FFFFFF"/>
                </a:solidFill>
                <a:latin typeface="TT Norms ExtraBold" panose="02000503040000020004"/>
              </a:rPr>
              <a:t>ВОЗМОЖНОСТИ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19384" y="5316852"/>
            <a:ext cx="6387574" cy="3997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dirty="0" err="1">
                <a:solidFill>
                  <a:srgbClr val="FFFFFF"/>
                </a:solidFill>
                <a:latin typeface="Roboto" panose="02000000000000000000"/>
              </a:rPr>
              <a:t>Участником</a:t>
            </a:r>
            <a:r>
              <a:rPr lang="en-US" sz="3200" dirty="0">
                <a:solidFill>
                  <a:srgbClr val="FFFFFF"/>
                </a:solidFill>
                <a:latin typeface="Roboto" panose="0200000000000000000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 panose="02000000000000000000"/>
              </a:rPr>
              <a:t>программы</a:t>
            </a:r>
            <a:r>
              <a:rPr lang="en-US" sz="3200" dirty="0">
                <a:solidFill>
                  <a:srgbClr val="FFFFFF"/>
                </a:solidFill>
                <a:latin typeface="Roboto" panose="0200000000000000000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 panose="02000000000000000000"/>
              </a:rPr>
              <a:t>лояльности</a:t>
            </a:r>
            <a:r>
              <a:rPr lang="en-US" sz="3200" dirty="0">
                <a:solidFill>
                  <a:srgbClr val="FFFFFF"/>
                </a:solidFill>
                <a:latin typeface="Roboto" panose="0200000000000000000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 panose="02000000000000000000"/>
              </a:rPr>
              <a:t>может</a:t>
            </a:r>
            <a:r>
              <a:rPr lang="en-US" sz="3200" dirty="0">
                <a:solidFill>
                  <a:srgbClr val="FFFFFF"/>
                </a:solidFill>
                <a:latin typeface="Roboto" panose="0200000000000000000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 panose="02000000000000000000"/>
              </a:rPr>
              <a:t>стать</a:t>
            </a:r>
            <a:r>
              <a:rPr lang="en-US" sz="3200" dirty="0">
                <a:solidFill>
                  <a:srgbClr val="FFFFFF"/>
                </a:solidFill>
                <a:latin typeface="Roboto" panose="0200000000000000000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 panose="02000000000000000000"/>
              </a:rPr>
              <a:t>любой</a:t>
            </a:r>
            <a:r>
              <a:rPr lang="en-US" sz="3200" dirty="0">
                <a:solidFill>
                  <a:srgbClr val="FFFFFF"/>
                </a:solidFill>
                <a:latin typeface="Roboto" panose="0200000000000000000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 panose="02000000000000000000"/>
              </a:rPr>
              <a:t>член</a:t>
            </a:r>
            <a:r>
              <a:rPr lang="en-US" sz="3200" dirty="0">
                <a:solidFill>
                  <a:srgbClr val="FFFFFF"/>
                </a:solidFill>
                <a:latin typeface="Roboto" panose="0200000000000000000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 panose="02000000000000000000"/>
              </a:rPr>
              <a:t>профсоюза</a:t>
            </a:r>
            <a:r>
              <a:rPr lang="en-US" sz="3200" dirty="0">
                <a:solidFill>
                  <a:srgbClr val="FFFFFF"/>
                </a:solidFill>
                <a:latin typeface="Roboto" panose="02000000000000000000"/>
              </a:rPr>
              <a:t>. </a:t>
            </a:r>
            <a:r>
              <a:rPr lang="en-US" sz="3200" dirty="0" err="1">
                <a:solidFill>
                  <a:srgbClr val="FFFFFF"/>
                </a:solidFill>
                <a:latin typeface="Roboto" panose="02000000000000000000"/>
              </a:rPr>
              <a:t>Это</a:t>
            </a:r>
            <a:r>
              <a:rPr lang="en-US" sz="3200" dirty="0">
                <a:solidFill>
                  <a:srgbClr val="FFFFFF"/>
                </a:solidFill>
                <a:latin typeface="Roboto" panose="0200000000000000000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 panose="02000000000000000000"/>
              </a:rPr>
              <a:t>можно</a:t>
            </a:r>
            <a:r>
              <a:rPr lang="en-US" sz="3200" dirty="0">
                <a:solidFill>
                  <a:srgbClr val="FFFFFF"/>
                </a:solidFill>
                <a:latin typeface="Roboto" panose="0200000000000000000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 panose="02000000000000000000"/>
              </a:rPr>
              <a:t>сделать</a:t>
            </a:r>
            <a:r>
              <a:rPr lang="en-US" sz="3200" dirty="0">
                <a:solidFill>
                  <a:srgbClr val="FFFFFF"/>
                </a:solidFill>
                <a:latin typeface="Roboto" panose="0200000000000000000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 panose="02000000000000000000"/>
              </a:rPr>
              <a:t>через</a:t>
            </a:r>
            <a:r>
              <a:rPr lang="en-US" sz="3200" dirty="0">
                <a:solidFill>
                  <a:srgbClr val="FFFFFF"/>
                </a:solidFill>
                <a:latin typeface="Roboto" panose="0200000000000000000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 panose="02000000000000000000"/>
              </a:rPr>
              <a:t>сайт</a:t>
            </a:r>
            <a:r>
              <a:rPr lang="en-US" sz="3200" dirty="0">
                <a:solidFill>
                  <a:srgbClr val="FFFFFF"/>
                </a:solidFill>
                <a:latin typeface="Roboto" panose="02000000000000000000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Roboto" panose="02000000000000000000"/>
              </a:rPr>
              <a:t>мобильное</a:t>
            </a:r>
            <a:r>
              <a:rPr lang="en-US" sz="3200" dirty="0">
                <a:solidFill>
                  <a:srgbClr val="FFFFFF"/>
                </a:solidFill>
                <a:latin typeface="Roboto" panose="0200000000000000000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 panose="02000000000000000000"/>
              </a:rPr>
              <a:t>приложение</a:t>
            </a:r>
            <a:r>
              <a:rPr lang="ru-RU" sz="3200" dirty="0">
                <a:solidFill>
                  <a:srgbClr val="FFFFFF"/>
                </a:solidFill>
                <a:latin typeface="Roboto" panose="02000000000000000000"/>
              </a:rPr>
              <a:t> «Мой профсоюз»</a:t>
            </a:r>
            <a:r>
              <a:rPr lang="en-US" sz="3200" dirty="0">
                <a:solidFill>
                  <a:srgbClr val="FFFFFF"/>
                </a:solidFill>
                <a:latin typeface="Roboto" panose="0200000000000000000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 panose="02000000000000000000"/>
              </a:rPr>
              <a:t>или</a:t>
            </a:r>
            <a:r>
              <a:rPr lang="en-US" sz="3200" dirty="0">
                <a:solidFill>
                  <a:srgbClr val="FFFFFF"/>
                </a:solidFill>
                <a:latin typeface="Roboto" panose="0200000000000000000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 panose="02000000000000000000"/>
              </a:rPr>
              <a:t>через</a:t>
            </a:r>
            <a:r>
              <a:rPr lang="en-US" sz="3200" dirty="0">
                <a:solidFill>
                  <a:srgbClr val="FFFFFF"/>
                </a:solidFill>
                <a:latin typeface="Roboto" panose="0200000000000000000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 panose="02000000000000000000"/>
              </a:rPr>
              <a:t>свою</a:t>
            </a:r>
            <a:r>
              <a:rPr lang="en-US" sz="3200" dirty="0">
                <a:solidFill>
                  <a:srgbClr val="FFFFFF"/>
                </a:solidFill>
                <a:latin typeface="Roboto" panose="0200000000000000000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 panose="02000000000000000000"/>
              </a:rPr>
              <a:t>профсоюзную</a:t>
            </a:r>
            <a:r>
              <a:rPr lang="en-US" sz="3200" dirty="0">
                <a:solidFill>
                  <a:srgbClr val="FFFFFF"/>
                </a:solidFill>
                <a:latin typeface="Roboto" panose="0200000000000000000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 panose="02000000000000000000"/>
              </a:rPr>
              <a:t>организацию</a:t>
            </a:r>
            <a:endParaRPr lang="en-US" sz="3200" dirty="0">
              <a:solidFill>
                <a:srgbClr val="FFFFFF"/>
              </a:solidFill>
              <a:latin typeface="Roboto" panose="0200000000000000000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4456161" y="473150"/>
            <a:ext cx="3516461" cy="528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15"/>
              </a:lnSpc>
            </a:pPr>
            <a:r>
              <a:rPr lang="en-US" sz="3010">
                <a:solidFill>
                  <a:srgbClr val="FFFFFF"/>
                </a:solidFill>
                <a:latin typeface="Roboto" panose="02000000000000000000"/>
              </a:rPr>
              <a:t>Банковские услуги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4456161" y="1141237"/>
            <a:ext cx="3516461" cy="528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15"/>
              </a:lnSpc>
            </a:pPr>
            <a:r>
              <a:rPr lang="en-US" sz="3010">
                <a:solidFill>
                  <a:srgbClr val="FFFFFF"/>
                </a:solidFill>
                <a:latin typeface="Roboto" panose="02000000000000000000"/>
              </a:rPr>
              <a:t>Здоровье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456161" y="1808327"/>
            <a:ext cx="3516461" cy="528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15"/>
              </a:lnSpc>
            </a:pPr>
            <a:r>
              <a:rPr lang="en-US" sz="3010">
                <a:solidFill>
                  <a:srgbClr val="FFFFFF"/>
                </a:solidFill>
                <a:latin typeface="Roboto" panose="02000000000000000000"/>
              </a:rPr>
              <a:t>Медицина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4456161" y="2506424"/>
            <a:ext cx="3516461" cy="528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15"/>
              </a:lnSpc>
            </a:pPr>
            <a:r>
              <a:rPr lang="en-US" sz="3010">
                <a:solidFill>
                  <a:srgbClr val="FFFFFF"/>
                </a:solidFill>
                <a:latin typeface="Roboto" panose="02000000000000000000"/>
              </a:rPr>
              <a:t>Недвижимость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4456161" y="3173514"/>
            <a:ext cx="3516461" cy="528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15"/>
              </a:lnSpc>
            </a:pPr>
            <a:r>
              <a:rPr lang="en-US" sz="3010">
                <a:solidFill>
                  <a:srgbClr val="FFFFFF"/>
                </a:solidFill>
                <a:latin typeface="Roboto" panose="02000000000000000000"/>
              </a:rPr>
              <a:t>Образование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4456161" y="3840604"/>
            <a:ext cx="3516461" cy="528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15"/>
              </a:lnSpc>
            </a:pPr>
            <a:r>
              <a:rPr lang="en-US" sz="3010">
                <a:solidFill>
                  <a:srgbClr val="FFFFFF"/>
                </a:solidFill>
                <a:latin typeface="Roboto" panose="02000000000000000000"/>
              </a:rPr>
              <a:t>Одежда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4456161" y="4508774"/>
            <a:ext cx="3516461" cy="528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15"/>
              </a:lnSpc>
            </a:pPr>
            <a:r>
              <a:rPr lang="en-US" sz="3010">
                <a:solidFill>
                  <a:srgbClr val="FFFFFF"/>
                </a:solidFill>
                <a:latin typeface="Roboto" panose="02000000000000000000"/>
              </a:rPr>
              <a:t>Отдых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4456161" y="5175865"/>
            <a:ext cx="3516461" cy="528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15"/>
              </a:lnSpc>
            </a:pPr>
            <a:r>
              <a:rPr lang="en-US" sz="3010">
                <a:solidFill>
                  <a:srgbClr val="FFFFFF"/>
                </a:solidFill>
                <a:latin typeface="Roboto" panose="02000000000000000000"/>
              </a:rPr>
              <a:t>Продукты питания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4456161" y="5842955"/>
            <a:ext cx="3516461" cy="528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15"/>
              </a:lnSpc>
            </a:pPr>
            <a:r>
              <a:rPr lang="en-US" sz="3010">
                <a:solidFill>
                  <a:srgbClr val="FFFFFF"/>
                </a:solidFill>
                <a:latin typeface="Roboto" panose="02000000000000000000"/>
              </a:rPr>
              <a:t>Развлечения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4456161" y="6510045"/>
            <a:ext cx="3516461" cy="528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15"/>
              </a:lnSpc>
            </a:pPr>
            <a:r>
              <a:rPr lang="en-US" sz="3010">
                <a:solidFill>
                  <a:srgbClr val="FFFFFF"/>
                </a:solidFill>
                <a:latin typeface="Roboto" panose="02000000000000000000"/>
              </a:rPr>
              <a:t>Сотовая связь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4456161" y="7177135"/>
            <a:ext cx="3516461" cy="528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15"/>
              </a:lnSpc>
            </a:pPr>
            <a:r>
              <a:rPr lang="en-US" sz="3010">
                <a:solidFill>
                  <a:srgbClr val="FFFFFF"/>
                </a:solidFill>
                <a:latin typeface="Roboto" panose="02000000000000000000"/>
              </a:rPr>
              <a:t>Спорт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4456161" y="7871100"/>
            <a:ext cx="3516461" cy="528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15"/>
              </a:lnSpc>
            </a:pPr>
            <a:r>
              <a:rPr lang="en-US" sz="3010">
                <a:solidFill>
                  <a:srgbClr val="FFFFFF"/>
                </a:solidFill>
                <a:latin typeface="Roboto" panose="02000000000000000000"/>
              </a:rPr>
              <a:t>Театры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4456161" y="8538190"/>
            <a:ext cx="3516461" cy="528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15"/>
              </a:lnSpc>
            </a:pPr>
            <a:r>
              <a:rPr lang="en-US" sz="3010">
                <a:solidFill>
                  <a:srgbClr val="FFFFFF"/>
                </a:solidFill>
                <a:latin typeface="Roboto" panose="02000000000000000000"/>
              </a:rPr>
              <a:t>Услуги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4456161" y="9209358"/>
            <a:ext cx="3516461" cy="528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15"/>
              </a:lnSpc>
            </a:pPr>
            <a:r>
              <a:rPr lang="en-US" sz="3010">
                <a:solidFill>
                  <a:srgbClr val="FFFFFF"/>
                </a:solidFill>
                <a:latin typeface="Roboto" panose="02000000000000000000"/>
              </a:rPr>
              <a:t>Разное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104081" y="6246249"/>
            <a:ext cx="20675264" cy="426427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494663">
            <a:off x="9353916" y="3259975"/>
            <a:ext cx="3140972" cy="305181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2032C07-AC33-F22E-500A-DFDF0FF561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684" y="495300"/>
            <a:ext cx="8846631" cy="556645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104081" y="6246249"/>
            <a:ext cx="20675264" cy="426427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986887" y="8165631"/>
            <a:ext cx="7880851" cy="7880851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63C8E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494663">
            <a:off x="9353916" y="3259975"/>
            <a:ext cx="3140972" cy="305181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494663">
            <a:off x="9422942" y="1271160"/>
            <a:ext cx="7449693" cy="898716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43987" y="706542"/>
            <a:ext cx="4742120" cy="124875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752709" y="2782179"/>
            <a:ext cx="12111324" cy="1094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60"/>
              </a:lnSpc>
            </a:pPr>
            <a:r>
              <a:rPr lang="en-US" sz="6400">
                <a:solidFill>
                  <a:srgbClr val="263C8E"/>
                </a:solidFill>
                <a:latin typeface="TT Norms ExtraBold" panose="02000503040000020004"/>
              </a:rPr>
              <a:t>ВСЕГДА С ТОБОЙ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52709" y="3936365"/>
            <a:ext cx="7879881" cy="4490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>
                <a:solidFill>
                  <a:srgbClr val="263C8E"/>
                </a:solidFill>
                <a:latin typeface="Roboto" panose="02000000000000000000"/>
              </a:rPr>
              <a:t>Владелец мобильного приложения МФП «Мой профсоюз» может получить </a:t>
            </a:r>
            <a:r>
              <a:rPr lang="en-US" sz="3200">
                <a:solidFill>
                  <a:srgbClr val="263C8E"/>
                </a:solidFill>
                <a:latin typeface="Roboto Bold"/>
              </a:rPr>
              <a:t>цифровую карту лояльности</a:t>
            </a:r>
            <a:r>
              <a:rPr lang="en-US" sz="3200">
                <a:solidFill>
                  <a:srgbClr val="263C8E"/>
                </a:solidFill>
                <a:latin typeface="Roboto" panose="02000000000000000000"/>
              </a:rPr>
              <a:t>. Для этого нужно указать номер имеющейся пластиковой карты или же при отсутствии пластиковой карты можно сразу сгенерировать цифровую.</a:t>
            </a:r>
          </a:p>
          <a:p>
            <a:pPr>
              <a:lnSpc>
                <a:spcPts val="4480"/>
              </a:lnSpc>
            </a:pPr>
            <a:endParaRPr lang="en-US" sz="3200">
              <a:solidFill>
                <a:srgbClr val="263C8E"/>
              </a:solidFill>
              <a:latin typeface="Roboto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59074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9958" b="2391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6671512" cy="37527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71512" cy="3752726"/>
            </a:xfrm>
            <a:custGeom>
              <a:avLst/>
              <a:gdLst/>
              <a:ahLst/>
              <a:cxnLst/>
              <a:rect l="l" t="t" r="r" b="b"/>
              <a:pathLst>
                <a:path w="6671512" h="3752726">
                  <a:moveTo>
                    <a:pt x="0" y="0"/>
                  </a:moveTo>
                  <a:lnTo>
                    <a:pt x="6671512" y="0"/>
                  </a:lnTo>
                  <a:lnTo>
                    <a:pt x="6671512" y="3752726"/>
                  </a:lnTo>
                  <a:lnTo>
                    <a:pt x="0" y="3752726"/>
                  </a:lnTo>
                  <a:close/>
                </a:path>
              </a:pathLst>
            </a:custGeom>
            <a:solidFill>
              <a:srgbClr val="1D4289">
                <a:alpha val="52941"/>
              </a:srgbClr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19384" y="713021"/>
            <a:ext cx="4766724" cy="1242279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752709" y="4099294"/>
            <a:ext cx="1074254" cy="1074254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104081" y="6246249"/>
            <a:ext cx="20675264" cy="4264273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752709" y="5754573"/>
            <a:ext cx="1074254" cy="1074254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752709" y="7341558"/>
            <a:ext cx="1074254" cy="1074254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30211" y="429391"/>
            <a:ext cx="3140972" cy="305181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461025">
            <a:off x="15257936" y="562266"/>
            <a:ext cx="815475" cy="79232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461025">
            <a:off x="14809195" y="1754300"/>
            <a:ext cx="278301" cy="270402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752709" y="2785531"/>
            <a:ext cx="12111324" cy="1094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60"/>
              </a:lnSpc>
            </a:pPr>
            <a:r>
              <a:rPr lang="en-US" sz="6400">
                <a:solidFill>
                  <a:srgbClr val="FFFFFF"/>
                </a:solidFill>
                <a:latin typeface="TT Norms ExtraBold" panose="02000503040000020004"/>
              </a:rPr>
              <a:t>ПРЕИМУЩЕСТВА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196408" y="4038886"/>
            <a:ext cx="15247120" cy="1118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dirty="0" err="1">
                <a:solidFill>
                  <a:srgbClr val="FFFFFF"/>
                </a:solidFill>
                <a:latin typeface="Roboto" panose="02000000000000000000"/>
              </a:rPr>
              <a:t>Член</a:t>
            </a:r>
            <a:r>
              <a:rPr lang="en-US" sz="3200" dirty="0">
                <a:solidFill>
                  <a:srgbClr val="FFFFFF"/>
                </a:solidFill>
                <a:latin typeface="Roboto" panose="0200000000000000000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 panose="02000000000000000000"/>
              </a:rPr>
              <a:t>профсоюза</a:t>
            </a:r>
            <a:r>
              <a:rPr lang="en-US" sz="3200" dirty="0">
                <a:solidFill>
                  <a:srgbClr val="FFFFFF"/>
                </a:solidFill>
                <a:latin typeface="Roboto" panose="0200000000000000000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 panose="02000000000000000000"/>
              </a:rPr>
              <a:t>получает</a:t>
            </a:r>
            <a:r>
              <a:rPr lang="en-US" sz="3200" dirty="0">
                <a:solidFill>
                  <a:srgbClr val="FFFFFF"/>
                </a:solidFill>
                <a:latin typeface="Roboto" panose="0200000000000000000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 panose="02000000000000000000"/>
              </a:rPr>
              <a:t>доступ</a:t>
            </a:r>
            <a:r>
              <a:rPr lang="en-US" sz="3200" dirty="0">
                <a:solidFill>
                  <a:srgbClr val="FFFFFF"/>
                </a:solidFill>
                <a:latin typeface="Roboto" panose="02000000000000000000"/>
              </a:rPr>
              <a:t> к </a:t>
            </a:r>
            <a:r>
              <a:rPr lang="en-US" sz="3200" dirty="0" err="1">
                <a:solidFill>
                  <a:srgbClr val="FFFFFF"/>
                </a:solidFill>
                <a:latin typeface="Roboto" panose="02000000000000000000"/>
              </a:rPr>
              <a:t>большому</a:t>
            </a:r>
            <a:r>
              <a:rPr lang="en-US" sz="3200" dirty="0">
                <a:solidFill>
                  <a:srgbClr val="FFFFFF"/>
                </a:solidFill>
                <a:latin typeface="Roboto" panose="0200000000000000000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 panose="02000000000000000000"/>
              </a:rPr>
              <a:t>каталогу</a:t>
            </a:r>
            <a:r>
              <a:rPr lang="en-US" sz="3200" dirty="0">
                <a:solidFill>
                  <a:srgbClr val="FFFFFF"/>
                </a:solidFill>
                <a:latin typeface="Roboto" panose="0200000000000000000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 panose="02000000000000000000"/>
              </a:rPr>
              <a:t>специальных</a:t>
            </a:r>
            <a:endParaRPr lang="en-US" sz="3200" dirty="0">
              <a:solidFill>
                <a:srgbClr val="FFFFFF"/>
              </a:solidFill>
              <a:latin typeface="Roboto" panose="02000000000000000000"/>
            </a:endParaRPr>
          </a:p>
          <a:p>
            <a:pPr>
              <a:lnSpc>
                <a:spcPts val="4480"/>
              </a:lnSpc>
            </a:pPr>
            <a:r>
              <a:rPr lang="en-US" sz="3200" dirty="0" err="1">
                <a:solidFill>
                  <a:srgbClr val="FFFFFF"/>
                </a:solidFill>
                <a:latin typeface="Arimo" panose="020B0604020202020204"/>
              </a:rPr>
              <a:t>предложений</a:t>
            </a:r>
            <a:r>
              <a:rPr lang="en-US" sz="3200" dirty="0">
                <a:solidFill>
                  <a:srgbClr val="FFFFFF"/>
                </a:solidFill>
                <a:latin typeface="Arimo" panose="020B0604020202020204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 panose="020B0604020202020204"/>
              </a:rPr>
              <a:t>из</a:t>
            </a:r>
            <a:r>
              <a:rPr lang="en-US" sz="3200" dirty="0">
                <a:solidFill>
                  <a:srgbClr val="FFFFFF"/>
                </a:solidFill>
                <a:latin typeface="Arimo" panose="020B0604020202020204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 panose="020B0604020202020204"/>
              </a:rPr>
              <a:t>различных</a:t>
            </a:r>
            <a:r>
              <a:rPr lang="en-US" sz="3200" dirty="0">
                <a:solidFill>
                  <a:srgbClr val="FFFFFF"/>
                </a:solidFill>
                <a:latin typeface="Arimo" panose="020B0604020202020204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 panose="020B0604020202020204"/>
              </a:rPr>
              <a:t>категорий</a:t>
            </a:r>
            <a:endParaRPr lang="en-US" sz="3200" dirty="0">
              <a:solidFill>
                <a:srgbClr val="FFFFFF"/>
              </a:solidFill>
              <a:latin typeface="Arimo" panose="020B0604020202020204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2196408" y="5727388"/>
            <a:ext cx="15247120" cy="1118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dirty="0">
                <a:solidFill>
                  <a:srgbClr val="FFFFFF"/>
                </a:solidFill>
                <a:latin typeface="Roboto" panose="02000000000000000000"/>
              </a:rPr>
              <a:t>В </a:t>
            </a:r>
            <a:r>
              <a:rPr lang="en-US" sz="3200" dirty="0" err="1">
                <a:solidFill>
                  <a:srgbClr val="FFFFFF"/>
                </a:solidFill>
                <a:latin typeface="Roboto" panose="02000000000000000000"/>
              </a:rPr>
              <a:t>карточках</a:t>
            </a:r>
            <a:r>
              <a:rPr lang="en-US" sz="3200" dirty="0">
                <a:solidFill>
                  <a:srgbClr val="FFFFFF"/>
                </a:solidFill>
                <a:latin typeface="Roboto" panose="0200000000000000000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 panose="02000000000000000000"/>
              </a:rPr>
              <a:t>партнеров</a:t>
            </a:r>
            <a:r>
              <a:rPr lang="en-US" sz="3200" dirty="0">
                <a:solidFill>
                  <a:srgbClr val="FFFFFF"/>
                </a:solidFill>
                <a:latin typeface="Roboto" panose="0200000000000000000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 panose="02000000000000000000"/>
              </a:rPr>
              <a:t>на</a:t>
            </a:r>
            <a:r>
              <a:rPr lang="en-US" sz="3200" dirty="0">
                <a:solidFill>
                  <a:srgbClr val="FFFFFF"/>
                </a:solidFill>
                <a:latin typeface="Roboto" panose="0200000000000000000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 panose="02000000000000000000"/>
              </a:rPr>
              <a:t>сайте</a:t>
            </a:r>
            <a:r>
              <a:rPr lang="en-US" sz="3200" dirty="0">
                <a:solidFill>
                  <a:srgbClr val="FFFFFF"/>
                </a:solidFill>
                <a:latin typeface="Roboto" panose="02000000000000000000"/>
              </a:rPr>
              <a:t> и в </a:t>
            </a:r>
            <a:r>
              <a:rPr lang="en-US" sz="3200" dirty="0" err="1">
                <a:solidFill>
                  <a:srgbClr val="FFFFFF"/>
                </a:solidFill>
                <a:latin typeface="Roboto" panose="02000000000000000000"/>
              </a:rPr>
              <a:t>мобильном</a:t>
            </a:r>
            <a:r>
              <a:rPr lang="en-US" sz="3200" dirty="0">
                <a:solidFill>
                  <a:srgbClr val="FFFFFF"/>
                </a:solidFill>
                <a:latin typeface="Roboto" panose="0200000000000000000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 panose="02000000000000000000"/>
              </a:rPr>
              <a:t>приложении</a:t>
            </a:r>
            <a:r>
              <a:rPr lang="en-US" sz="3200" dirty="0">
                <a:solidFill>
                  <a:srgbClr val="FFFFFF"/>
                </a:solidFill>
                <a:latin typeface="Roboto" panose="0200000000000000000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 panose="02000000000000000000"/>
              </a:rPr>
              <a:t>можно</a:t>
            </a:r>
            <a:r>
              <a:rPr lang="en-US" sz="3200" dirty="0">
                <a:solidFill>
                  <a:srgbClr val="FFFFFF"/>
                </a:solidFill>
                <a:latin typeface="Roboto" panose="0200000000000000000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 panose="02000000000000000000"/>
              </a:rPr>
              <a:t>прочитать</a:t>
            </a:r>
            <a:endParaRPr lang="en-US" sz="3200" dirty="0">
              <a:solidFill>
                <a:srgbClr val="FFFFFF"/>
              </a:solidFill>
              <a:latin typeface="Roboto" panose="02000000000000000000"/>
            </a:endParaRPr>
          </a:p>
          <a:p>
            <a:pPr>
              <a:lnSpc>
                <a:spcPts val="4480"/>
              </a:lnSpc>
            </a:pPr>
            <a:r>
              <a:rPr lang="en-US" sz="3200" dirty="0" err="1">
                <a:solidFill>
                  <a:srgbClr val="FFFFFF"/>
                </a:solidFill>
                <a:latin typeface="Arimo" panose="020B0604020202020204"/>
              </a:rPr>
              <a:t>отзывы</a:t>
            </a:r>
            <a:r>
              <a:rPr lang="en-US" sz="3200" dirty="0">
                <a:solidFill>
                  <a:srgbClr val="FFFFFF"/>
                </a:solidFill>
                <a:latin typeface="Arimo" panose="020B0604020202020204"/>
              </a:rPr>
              <a:t> и </a:t>
            </a:r>
            <a:r>
              <a:rPr lang="en-US" sz="3200" dirty="0" err="1">
                <a:solidFill>
                  <a:srgbClr val="FFFFFF"/>
                </a:solidFill>
                <a:latin typeface="Arimo" panose="020B0604020202020204"/>
              </a:rPr>
              <a:t>поделиться</a:t>
            </a:r>
            <a:r>
              <a:rPr lang="en-US" sz="3200" dirty="0">
                <a:solidFill>
                  <a:srgbClr val="FFFFFF"/>
                </a:solidFill>
                <a:latin typeface="Arimo" panose="020B0604020202020204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 panose="020B0604020202020204"/>
              </a:rPr>
              <a:t>своим</a:t>
            </a:r>
            <a:endParaRPr lang="en-US" sz="3200" dirty="0">
              <a:solidFill>
                <a:srgbClr val="FFFFFF"/>
              </a:solidFill>
              <a:latin typeface="Arimo" panose="020B0604020202020204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2196408" y="7296943"/>
            <a:ext cx="15247120" cy="1680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dirty="0" err="1">
                <a:solidFill>
                  <a:srgbClr val="FFFFFF"/>
                </a:solidFill>
                <a:latin typeface="Roboto" panose="02000000000000000000"/>
              </a:rPr>
              <a:t>Все</a:t>
            </a:r>
            <a:r>
              <a:rPr lang="en-US" sz="3200" dirty="0">
                <a:solidFill>
                  <a:srgbClr val="FFFFFF"/>
                </a:solidFill>
                <a:latin typeface="Roboto" panose="0200000000000000000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 panose="02000000000000000000"/>
              </a:rPr>
              <a:t>партнеры</a:t>
            </a:r>
            <a:r>
              <a:rPr lang="en-US" sz="3200" dirty="0">
                <a:solidFill>
                  <a:srgbClr val="FFFFFF"/>
                </a:solidFill>
                <a:latin typeface="Roboto" panose="0200000000000000000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 panose="02000000000000000000"/>
              </a:rPr>
              <a:t>программы</a:t>
            </a:r>
            <a:r>
              <a:rPr lang="en-US" sz="3200" dirty="0">
                <a:solidFill>
                  <a:srgbClr val="FFFFFF"/>
                </a:solidFill>
                <a:latin typeface="Roboto" panose="0200000000000000000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 panose="02000000000000000000"/>
              </a:rPr>
              <a:t>лояльности</a:t>
            </a:r>
            <a:r>
              <a:rPr lang="en-US" sz="3200" dirty="0">
                <a:solidFill>
                  <a:srgbClr val="FFFFFF"/>
                </a:solidFill>
                <a:latin typeface="Roboto" panose="0200000000000000000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 panose="02000000000000000000"/>
              </a:rPr>
              <a:t>тщательно</a:t>
            </a:r>
            <a:r>
              <a:rPr lang="en-US" sz="3200" dirty="0">
                <a:solidFill>
                  <a:srgbClr val="FFFFFF"/>
                </a:solidFill>
                <a:latin typeface="Roboto" panose="0200000000000000000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 panose="02000000000000000000"/>
              </a:rPr>
              <a:t>подбираются</a:t>
            </a:r>
            <a:r>
              <a:rPr lang="en-US" sz="3200" dirty="0">
                <a:solidFill>
                  <a:srgbClr val="FFFFFF"/>
                </a:solidFill>
                <a:latin typeface="Roboto" panose="02000000000000000000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Roboto" panose="02000000000000000000"/>
              </a:rPr>
              <a:t>что</a:t>
            </a:r>
            <a:r>
              <a:rPr lang="en-US" sz="3200" dirty="0">
                <a:solidFill>
                  <a:srgbClr val="FFFFFF"/>
                </a:solidFill>
                <a:latin typeface="Roboto" panose="0200000000000000000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 panose="02000000000000000000"/>
              </a:rPr>
              <a:t>позволяет</a:t>
            </a:r>
            <a:r>
              <a:rPr lang="en-US" sz="3200" dirty="0">
                <a:solidFill>
                  <a:srgbClr val="FFFFFF"/>
                </a:solidFill>
                <a:latin typeface="Roboto" panose="0200000000000000000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 panose="02000000000000000000"/>
              </a:rPr>
              <a:t>собрать</a:t>
            </a:r>
            <a:r>
              <a:rPr lang="en-US" sz="3200" dirty="0">
                <a:solidFill>
                  <a:srgbClr val="FFFFFF"/>
                </a:solidFill>
                <a:latin typeface="Roboto" panose="0200000000000000000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 panose="02000000000000000000"/>
              </a:rPr>
              <a:t>действительно</a:t>
            </a:r>
            <a:r>
              <a:rPr lang="en-US" sz="3200" dirty="0">
                <a:solidFill>
                  <a:srgbClr val="FFFFFF"/>
                </a:solidFill>
                <a:latin typeface="Roboto" panose="0200000000000000000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 panose="02000000000000000000"/>
              </a:rPr>
              <a:t>актуальные</a:t>
            </a:r>
            <a:r>
              <a:rPr lang="en-US" sz="3200" dirty="0">
                <a:solidFill>
                  <a:srgbClr val="FFFFFF"/>
                </a:solidFill>
                <a:latin typeface="Roboto" panose="02000000000000000000"/>
              </a:rPr>
              <a:t> и </a:t>
            </a:r>
            <a:r>
              <a:rPr lang="en-US" sz="3200" dirty="0" err="1">
                <a:solidFill>
                  <a:srgbClr val="FFFFFF"/>
                </a:solidFill>
                <a:latin typeface="Roboto" panose="02000000000000000000"/>
              </a:rPr>
              <a:t>качественные</a:t>
            </a:r>
            <a:r>
              <a:rPr lang="en-US" sz="3200" dirty="0">
                <a:solidFill>
                  <a:srgbClr val="FFFFFF"/>
                </a:solidFill>
                <a:latin typeface="Roboto" panose="0200000000000000000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 panose="02000000000000000000"/>
              </a:rPr>
              <a:t>товары</a:t>
            </a:r>
            <a:r>
              <a:rPr lang="en-US" sz="3200" dirty="0">
                <a:solidFill>
                  <a:srgbClr val="FFFFFF"/>
                </a:solidFill>
                <a:latin typeface="Roboto" panose="02000000000000000000"/>
              </a:rPr>
              <a:t> и </a:t>
            </a:r>
            <a:r>
              <a:rPr lang="en-US" sz="3200" dirty="0" err="1">
                <a:solidFill>
                  <a:srgbClr val="FFFFFF"/>
                </a:solidFill>
                <a:latin typeface="Roboto" panose="02000000000000000000"/>
              </a:rPr>
              <a:t>услуги</a:t>
            </a:r>
            <a:r>
              <a:rPr lang="en-US" sz="3200" dirty="0">
                <a:solidFill>
                  <a:srgbClr val="FFFFFF"/>
                </a:solidFill>
                <a:latin typeface="Roboto" panose="0200000000000000000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 panose="02000000000000000000"/>
              </a:rPr>
              <a:t>участникам</a:t>
            </a:r>
            <a:r>
              <a:rPr lang="en-US" sz="3200" dirty="0">
                <a:solidFill>
                  <a:srgbClr val="FFFFFF"/>
                </a:solidFill>
                <a:latin typeface="Roboto" panose="0200000000000000000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 panose="02000000000000000000"/>
              </a:rPr>
              <a:t>программы</a:t>
            </a:r>
            <a:endParaRPr lang="en-US" sz="3200" dirty="0">
              <a:solidFill>
                <a:srgbClr val="FFFFFF"/>
              </a:solidFill>
              <a:latin typeface="Roboto" panose="0200000000000000000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096382" y="4048812"/>
            <a:ext cx="310707" cy="1094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60"/>
              </a:lnSpc>
            </a:pPr>
            <a:r>
              <a:rPr lang="en-US" sz="6400">
                <a:solidFill>
                  <a:srgbClr val="233472"/>
                </a:solidFill>
                <a:latin typeface="TT Norms ExtraBold" panose="02000503040000020004"/>
              </a:rPr>
              <a:t>1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58282" y="5682444"/>
            <a:ext cx="310707" cy="1094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60"/>
              </a:lnSpc>
            </a:pPr>
            <a:r>
              <a:rPr lang="en-US" sz="6400">
                <a:solidFill>
                  <a:srgbClr val="233472"/>
                </a:solidFill>
                <a:latin typeface="TT Norms ExtraBold" panose="02000503040000020004"/>
              </a:rPr>
              <a:t>2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48757" y="7269429"/>
            <a:ext cx="310707" cy="1094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60"/>
              </a:lnSpc>
            </a:pPr>
            <a:r>
              <a:rPr lang="en-US" sz="6400">
                <a:solidFill>
                  <a:srgbClr val="233472"/>
                </a:solidFill>
                <a:latin typeface="TT Norms ExtraBold" panose="02000503040000020004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96302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4375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6671512" cy="37527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71512" cy="3752726"/>
            </a:xfrm>
            <a:custGeom>
              <a:avLst/>
              <a:gdLst/>
              <a:ahLst/>
              <a:cxnLst/>
              <a:rect l="l" t="t" r="r" b="b"/>
              <a:pathLst>
                <a:path w="6671512" h="3752726">
                  <a:moveTo>
                    <a:pt x="0" y="0"/>
                  </a:moveTo>
                  <a:lnTo>
                    <a:pt x="6671512" y="0"/>
                  </a:lnTo>
                  <a:lnTo>
                    <a:pt x="6671512" y="3752726"/>
                  </a:lnTo>
                  <a:lnTo>
                    <a:pt x="0" y="3752726"/>
                  </a:lnTo>
                  <a:close/>
                </a:path>
              </a:pathLst>
            </a:custGeom>
            <a:solidFill>
              <a:srgbClr val="1D4289">
                <a:alpha val="52941"/>
              </a:srgbClr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19384" y="713021"/>
            <a:ext cx="4766724" cy="124227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104081" y="6246249"/>
            <a:ext cx="20675264" cy="426427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863398" y="1955301"/>
            <a:ext cx="2430973" cy="236197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84538" y="2986188"/>
            <a:ext cx="8291164" cy="627211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28700" y="8135585"/>
            <a:ext cx="931423" cy="904985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9684852" y="2782179"/>
            <a:ext cx="8776881" cy="2228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60"/>
              </a:lnSpc>
            </a:pPr>
            <a:r>
              <a:rPr lang="en-US" sz="6400">
                <a:solidFill>
                  <a:srgbClr val="FFFFFF"/>
                </a:solidFill>
                <a:latin typeface="TT Norms ExtraBold" panose="02000503040000020004"/>
              </a:rPr>
              <a:t>НЕ СТОИМ НА МЕСТЕ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760245" y="5067300"/>
            <a:ext cx="7499055" cy="3366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Roboto" panose="02000000000000000000"/>
              </a:rPr>
              <a:t>Информация о программе лояльности постоянно </a:t>
            </a:r>
            <a:r>
              <a:rPr lang="en-US" sz="3200">
                <a:solidFill>
                  <a:srgbClr val="FFFFFF"/>
                </a:solidFill>
                <a:latin typeface="Roboto Bold"/>
              </a:rPr>
              <a:t>обновляется</a:t>
            </a:r>
            <a:r>
              <a:rPr lang="en-US" sz="3200">
                <a:solidFill>
                  <a:srgbClr val="FFFFFF"/>
                </a:solidFill>
                <a:latin typeface="Roboto" panose="02000000000000000000"/>
              </a:rPr>
              <a:t>. На страницах партнеров можно найти не только фиксированные предложения, но и временные акции и подарки для членов программы лояльности.</a:t>
            </a:r>
          </a:p>
        </p:txBody>
      </p:sp>
      <p:sp>
        <p:nvSpPr>
          <p:cNvPr id="12" name="AutoShape 12"/>
          <p:cNvSpPr/>
          <p:nvPr/>
        </p:nvSpPr>
        <p:spPr>
          <a:xfrm rot="5384818">
            <a:off x="6749835" y="5658475"/>
            <a:ext cx="539225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3023</TotalTime>
  <Words>430</Words>
  <Application>Microsoft Office PowerPoint</Application>
  <PresentationFormat>Произвольный</PresentationFormat>
  <Paragraphs>111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5" baseType="lpstr">
      <vt:lpstr>TT Norms ExtraBold</vt:lpstr>
      <vt:lpstr>Arimo</vt:lpstr>
      <vt:lpstr>Calibri</vt:lpstr>
      <vt:lpstr>Times New Roman</vt:lpstr>
      <vt:lpstr>Roboto Bold</vt:lpstr>
      <vt:lpstr>Roboto</vt:lpstr>
      <vt:lpstr>TT Norms</vt:lpstr>
      <vt:lpstr>Arial Black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лояльности</dc:title>
  <dc:creator>1</dc:creator>
  <cp:lastModifiedBy>союз Порф</cp:lastModifiedBy>
  <cp:revision>32</cp:revision>
  <dcterms:created xsi:type="dcterms:W3CDTF">2006-08-16T00:00:00Z</dcterms:created>
  <dcterms:modified xsi:type="dcterms:W3CDTF">2022-11-17T09:45:37Z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B9C081170BF34B65A6ED0F02D85C45CB</vt:lpwstr>
  </property>
  <property fmtid="{D5CDD505-2E9C-101B-9397-08002B2CF9AE}" pid="3" name="KSOProductBuildVer">
    <vt:lpwstr>1049-11.2.0.11074</vt:lpwstr>
  </property>
</Properties>
</file>